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2" r:id="rId1"/>
  </p:sldMasterIdLst>
  <p:notesMasterIdLst>
    <p:notesMasterId r:id="rId19"/>
  </p:notesMasterIdLst>
  <p:sldIdLst>
    <p:sldId id="256" r:id="rId2"/>
    <p:sldId id="257" r:id="rId3"/>
    <p:sldId id="277" r:id="rId4"/>
    <p:sldId id="278" r:id="rId5"/>
    <p:sldId id="280" r:id="rId6"/>
    <p:sldId id="261" r:id="rId7"/>
    <p:sldId id="279" r:id="rId8"/>
    <p:sldId id="271" r:id="rId9"/>
    <p:sldId id="266" r:id="rId10"/>
    <p:sldId id="267" r:id="rId11"/>
    <p:sldId id="268" r:id="rId12"/>
    <p:sldId id="263" r:id="rId13"/>
    <p:sldId id="264" r:id="rId14"/>
    <p:sldId id="272" r:id="rId15"/>
    <p:sldId id="273" r:id="rId16"/>
    <p:sldId id="274" r:id="rId17"/>
    <p:sldId id="265" r:id="rId18"/>
  </p:sldIdLst>
  <p:sldSz cx="14630400" cy="8229600"/>
  <p:notesSz cx="8229600" cy="14630400"/>
  <p:embeddedFontLst>
    <p:embeddedFont>
      <p:font typeface="Cambria Math" panose="02040503050406030204" pitchFamily="18" charset="0"/>
      <p:regular r:id="rId20"/>
    </p:embeddedFont>
    <p:embeddedFont>
      <p:font typeface="Roboto" panose="02000000000000000000" pitchFamily="2" charset="0"/>
      <p:regular r:id="rId21"/>
      <p:bold r:id="rId22"/>
      <p:italic r:id="rId23"/>
      <p:boldItalic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9734" autoAdjust="0"/>
  </p:normalViewPr>
  <p:slideViewPr>
    <p:cSldViewPr snapToGrid="0" snapToObjects="1">
      <p:cViewPr varScale="1">
        <p:scale>
          <a:sx n="64" d="100"/>
          <a:sy n="64" d="100"/>
        </p:scale>
        <p:origin x="186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4T09:20:07.684"/>
    </inkml:context>
    <inkml:brush xml:id="br0">
      <inkml:brushProperty name="width" value="0.1" units="cm"/>
      <inkml:brushProperty name="height" value="0.1" units="cm"/>
      <inkml:brushProperty name="color" value="#AE198D"/>
      <inkml:brushProperty name="inkEffects" value="galaxy"/>
      <inkml:brushProperty name="anchorX" value="9137.44238"/>
      <inkml:brushProperty name="anchorY" value="2677.04932"/>
      <inkml:brushProperty name="scaleFactor" value="0.5"/>
    </inkml:brush>
  </inkml:definitions>
  <inkml:trace contextRef="#ctx0" brushRef="#br0">0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14T09:20:12.769"/>
    </inkml:context>
    <inkml:brush xml:id="br0">
      <inkml:brushProperty name="width" value="0.1" units="cm"/>
      <inkml:brushProperty name="height" value="0.1" units="cm"/>
      <inkml:brushProperty name="color" value="#AE198D"/>
      <inkml:brushProperty name="inkEffects" value="galaxy"/>
      <inkml:brushProperty name="anchorX" value="8121.44238"/>
      <inkml:brushProperty name="anchorY" value="1661.04919"/>
      <inkml:brushProperty name="scaleFactor" value="0.5"/>
    </inkml:brush>
  </inkml:definitions>
  <inkml:trace contextRef="#ctx0" brushRef="#br0">0 1 24575,'0'0'0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algn="r" rtl="1" fontAlgn="base">
      <a:spcBef>
        <a:spcPct val="30000"/>
      </a:spcBef>
      <a:spcAft>
        <a:spcPct val="0"/>
      </a:spcAft>
      <a:defRPr sz="1200" kern="1200">
        <a:solidFill>
          <a:schemeClr val="tx1"/>
        </a:solidFill>
        <a:latin typeface="+mn-lt"/>
        <a:ea typeface="+mn-ea"/>
        <a:cs typeface="+mn-cs"/>
      </a:defRPr>
    </a:lvl1pPr>
    <a:lvl2pPr marL="457200" algn="r" rtl="1" fontAlgn="base">
      <a:spcBef>
        <a:spcPct val="30000"/>
      </a:spcBef>
      <a:spcAft>
        <a:spcPct val="0"/>
      </a:spcAft>
      <a:defRPr sz="1200" kern="1200">
        <a:solidFill>
          <a:schemeClr val="tx1"/>
        </a:solidFill>
        <a:latin typeface="+mn-lt"/>
        <a:ea typeface="+mn-ea"/>
        <a:cs typeface="+mn-cs"/>
      </a:defRPr>
    </a:lvl2pPr>
    <a:lvl3pPr marL="914400" algn="r" rtl="1" fontAlgn="base">
      <a:spcBef>
        <a:spcPct val="30000"/>
      </a:spcBef>
      <a:spcAft>
        <a:spcPct val="0"/>
      </a:spcAft>
      <a:defRPr sz="1200" kern="1200">
        <a:solidFill>
          <a:schemeClr val="tx1"/>
        </a:solidFill>
        <a:latin typeface="+mn-lt"/>
        <a:ea typeface="+mn-ea"/>
        <a:cs typeface="+mn-cs"/>
      </a:defRPr>
    </a:lvl3pPr>
    <a:lvl4pPr marL="1371600" algn="r" rtl="1" fontAlgn="base">
      <a:spcBef>
        <a:spcPct val="30000"/>
      </a:spcBef>
      <a:spcAft>
        <a:spcPct val="0"/>
      </a:spcAft>
      <a:defRPr sz="1200" kern="1200">
        <a:solidFill>
          <a:schemeClr val="tx1"/>
        </a:solidFill>
        <a:latin typeface="+mn-lt"/>
        <a:ea typeface="+mn-ea"/>
        <a:cs typeface="+mn-cs"/>
      </a:defRPr>
    </a:lvl4pPr>
    <a:lvl5pPr marL="1828800" algn="r" rtl="1" fontAlgn="base">
      <a:spcBef>
        <a:spcPct val="30000"/>
      </a:spcBef>
      <a:spcAft>
        <a:spcPct val="0"/>
      </a:spcAft>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23B98E74-3150-8FA8-8F64-263F6FD5EC37}"/>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2291" name="Notes Placeholder 2">
            <a:extLst>
              <a:ext uri="{FF2B5EF4-FFF2-40B4-BE49-F238E27FC236}">
                <a16:creationId xmlns:a16="http://schemas.microsoft.com/office/drawing/2014/main" id="{BDE220B3-E401-67B4-ACF2-3F29F93C40BC}"/>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altLang="he-IL"/>
          </a:p>
        </p:txBody>
      </p:sp>
      <p:sp>
        <p:nvSpPr>
          <p:cNvPr id="12292" name="Slide Number Placeholder 3">
            <a:extLst>
              <a:ext uri="{FF2B5EF4-FFF2-40B4-BE49-F238E27FC236}">
                <a16:creationId xmlns:a16="http://schemas.microsoft.com/office/drawing/2014/main" id="{6A7E7F46-FC3A-0043-19AC-0A3495E960CB}"/>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AEBEC4B6-943C-4094-A502-E208AACE7F6A}" type="slidenum">
              <a:rPr lang="en-US" altLang="he-IL">
                <a:latin typeface="Aptos" panose="020B0004020202020204" pitchFamily="34" charset="0"/>
              </a:rPr>
              <a:pPr eaLnBrk="1" hangingPunct="1"/>
              <a:t>1</a:t>
            </a:fld>
            <a:endParaRPr lang="en-US" altLang="he-IL">
              <a:latin typeface="Aptos" panose="020B00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738556AF-4B5E-1237-0DBA-B600DF38416E}"/>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483" name="Notes Placeholder 2">
            <a:extLst>
              <a:ext uri="{FF2B5EF4-FFF2-40B4-BE49-F238E27FC236}">
                <a16:creationId xmlns:a16="http://schemas.microsoft.com/office/drawing/2014/main" id="{16D1AB69-256E-94EF-B1DC-CD8C0EED49AB}"/>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0484" name="Slide Number Placeholder 3">
            <a:extLst>
              <a:ext uri="{FF2B5EF4-FFF2-40B4-BE49-F238E27FC236}">
                <a16:creationId xmlns:a16="http://schemas.microsoft.com/office/drawing/2014/main" id="{653BAB81-DB03-868A-BACF-17471F7249B2}"/>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25887C4D-2C24-4A2B-82FE-31D7A87A1783}" type="slidenum">
              <a:rPr lang="en-US" altLang="he-IL">
                <a:latin typeface="Aptos" panose="020B0004020202020204" pitchFamily="34" charset="0"/>
              </a:rPr>
              <a:pPr eaLnBrk="1" hangingPunct="1"/>
              <a:t>10</a:t>
            </a:fld>
            <a:endParaRPr lang="en-US" altLang="he-IL">
              <a:latin typeface="Aptos" panose="020B0004020202020204" pitchFamily="34" charset="0"/>
            </a:endParaRPr>
          </a:p>
        </p:txBody>
      </p:sp>
    </p:spTree>
    <p:extLst>
      <p:ext uri="{BB962C8B-B14F-4D97-AF65-F5344CB8AC3E}">
        <p14:creationId xmlns:p14="http://schemas.microsoft.com/office/powerpoint/2010/main" val="2764025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738556AF-4B5E-1237-0DBA-B600DF38416E}"/>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483" name="Notes Placeholder 2">
            <a:extLst>
              <a:ext uri="{FF2B5EF4-FFF2-40B4-BE49-F238E27FC236}">
                <a16:creationId xmlns:a16="http://schemas.microsoft.com/office/drawing/2014/main" id="{16D1AB69-256E-94EF-B1DC-CD8C0EED49AB}"/>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0484" name="Slide Number Placeholder 3">
            <a:extLst>
              <a:ext uri="{FF2B5EF4-FFF2-40B4-BE49-F238E27FC236}">
                <a16:creationId xmlns:a16="http://schemas.microsoft.com/office/drawing/2014/main" id="{653BAB81-DB03-868A-BACF-17471F7249B2}"/>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25887C4D-2C24-4A2B-82FE-31D7A87A1783}" type="slidenum">
              <a:rPr lang="en-US" altLang="he-IL">
                <a:latin typeface="Aptos" panose="020B0004020202020204" pitchFamily="34" charset="0"/>
              </a:rPr>
              <a:pPr eaLnBrk="1" hangingPunct="1"/>
              <a:t>11</a:t>
            </a:fld>
            <a:endParaRPr lang="en-US" altLang="he-IL">
              <a:latin typeface="Aptos" panose="020B0004020202020204" pitchFamily="34" charset="0"/>
            </a:endParaRPr>
          </a:p>
        </p:txBody>
      </p:sp>
    </p:spTree>
    <p:extLst>
      <p:ext uri="{BB962C8B-B14F-4D97-AF65-F5344CB8AC3E}">
        <p14:creationId xmlns:p14="http://schemas.microsoft.com/office/powerpoint/2010/main" val="2781385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7284ED4A-C38E-6ED4-172E-93B5B5C03209}"/>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2531" name="Notes Placeholder 2">
            <a:extLst>
              <a:ext uri="{FF2B5EF4-FFF2-40B4-BE49-F238E27FC236}">
                <a16:creationId xmlns:a16="http://schemas.microsoft.com/office/drawing/2014/main" id="{ED672704-30A7-2796-6157-2F850177D416}"/>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2532" name="Slide Number Placeholder 3">
            <a:extLst>
              <a:ext uri="{FF2B5EF4-FFF2-40B4-BE49-F238E27FC236}">
                <a16:creationId xmlns:a16="http://schemas.microsoft.com/office/drawing/2014/main" id="{11A36A77-460B-8F1E-9239-9CD27877C02F}"/>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1399D697-66BD-4159-95E6-42C02E88DB91}" type="slidenum">
              <a:rPr lang="en-US" altLang="he-IL">
                <a:latin typeface="Aptos" panose="020B0004020202020204" pitchFamily="34" charset="0"/>
              </a:rPr>
              <a:pPr eaLnBrk="1" hangingPunct="1"/>
              <a:t>12</a:t>
            </a:fld>
            <a:endParaRPr lang="en-US" altLang="he-IL">
              <a:latin typeface="Aptos" panose="020B00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A264D591-3123-893D-1623-7BE33D8685FB}"/>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4579" name="Notes Placeholder 2">
            <a:extLst>
              <a:ext uri="{FF2B5EF4-FFF2-40B4-BE49-F238E27FC236}">
                <a16:creationId xmlns:a16="http://schemas.microsoft.com/office/drawing/2014/main" id="{ACDB689F-7DCB-5EAA-894A-B33394BDA4A7}"/>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4580" name="Slide Number Placeholder 3">
            <a:extLst>
              <a:ext uri="{FF2B5EF4-FFF2-40B4-BE49-F238E27FC236}">
                <a16:creationId xmlns:a16="http://schemas.microsoft.com/office/drawing/2014/main" id="{2CA68D23-4E63-1FA1-62BA-8B9917849C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5DF79211-C914-4D57-8514-8533C178F08F}" type="slidenum">
              <a:rPr lang="en-US" altLang="he-IL">
                <a:latin typeface="Aptos" panose="020B0004020202020204" pitchFamily="34" charset="0"/>
              </a:rPr>
              <a:pPr eaLnBrk="1" hangingPunct="1"/>
              <a:t>13</a:t>
            </a:fld>
            <a:endParaRPr lang="en-US" altLang="he-IL">
              <a:latin typeface="Aptos" panose="020B00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A264D591-3123-893D-1623-7BE33D8685FB}"/>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4579" name="Notes Placeholder 2">
            <a:extLst>
              <a:ext uri="{FF2B5EF4-FFF2-40B4-BE49-F238E27FC236}">
                <a16:creationId xmlns:a16="http://schemas.microsoft.com/office/drawing/2014/main" id="{ACDB689F-7DCB-5EAA-894A-B33394BDA4A7}"/>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4580" name="Slide Number Placeholder 3">
            <a:extLst>
              <a:ext uri="{FF2B5EF4-FFF2-40B4-BE49-F238E27FC236}">
                <a16:creationId xmlns:a16="http://schemas.microsoft.com/office/drawing/2014/main" id="{2CA68D23-4E63-1FA1-62BA-8B9917849C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5DF79211-C914-4D57-8514-8533C178F08F}" type="slidenum">
              <a:rPr lang="en-US" altLang="he-IL">
                <a:latin typeface="Aptos" panose="020B0004020202020204" pitchFamily="34" charset="0"/>
              </a:rPr>
              <a:pPr eaLnBrk="1" hangingPunct="1"/>
              <a:t>14</a:t>
            </a:fld>
            <a:endParaRPr lang="en-US" altLang="he-IL">
              <a:latin typeface="Aptos" panose="020B0004020202020204" pitchFamily="34" charset="0"/>
            </a:endParaRPr>
          </a:p>
        </p:txBody>
      </p:sp>
    </p:spTree>
    <p:extLst>
      <p:ext uri="{BB962C8B-B14F-4D97-AF65-F5344CB8AC3E}">
        <p14:creationId xmlns:p14="http://schemas.microsoft.com/office/powerpoint/2010/main" val="1581251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A264D591-3123-893D-1623-7BE33D8685FB}"/>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4579" name="Notes Placeholder 2">
            <a:extLst>
              <a:ext uri="{FF2B5EF4-FFF2-40B4-BE49-F238E27FC236}">
                <a16:creationId xmlns:a16="http://schemas.microsoft.com/office/drawing/2014/main" id="{ACDB689F-7DCB-5EAA-894A-B33394BDA4A7}"/>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buFont typeface="Arial" panose="020B0604020202020204" pitchFamily="34" charset="0"/>
              <a:buChar char="•"/>
            </a:pPr>
            <a:endParaRPr lang="en-US" dirty="0"/>
          </a:p>
        </p:txBody>
      </p:sp>
      <p:sp>
        <p:nvSpPr>
          <p:cNvPr id="24580" name="Slide Number Placeholder 3">
            <a:extLst>
              <a:ext uri="{FF2B5EF4-FFF2-40B4-BE49-F238E27FC236}">
                <a16:creationId xmlns:a16="http://schemas.microsoft.com/office/drawing/2014/main" id="{2CA68D23-4E63-1FA1-62BA-8B9917849C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5DF79211-C914-4D57-8514-8533C178F08F}" type="slidenum">
              <a:rPr lang="en-US" altLang="he-IL">
                <a:latin typeface="Aptos" panose="020B0004020202020204" pitchFamily="34" charset="0"/>
              </a:rPr>
              <a:pPr eaLnBrk="1" hangingPunct="1"/>
              <a:t>15</a:t>
            </a:fld>
            <a:endParaRPr lang="en-US" altLang="he-IL">
              <a:latin typeface="Aptos" panose="020B0004020202020204" pitchFamily="34" charset="0"/>
            </a:endParaRPr>
          </a:p>
        </p:txBody>
      </p:sp>
    </p:spTree>
    <p:extLst>
      <p:ext uri="{BB962C8B-B14F-4D97-AF65-F5344CB8AC3E}">
        <p14:creationId xmlns:p14="http://schemas.microsoft.com/office/powerpoint/2010/main" val="4013425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A264D591-3123-893D-1623-7BE33D8685FB}"/>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4579" name="Notes Placeholder 2">
            <a:extLst>
              <a:ext uri="{FF2B5EF4-FFF2-40B4-BE49-F238E27FC236}">
                <a16:creationId xmlns:a16="http://schemas.microsoft.com/office/drawing/2014/main" id="{ACDB689F-7DCB-5EAA-894A-B33394BDA4A7}"/>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4580" name="Slide Number Placeholder 3">
            <a:extLst>
              <a:ext uri="{FF2B5EF4-FFF2-40B4-BE49-F238E27FC236}">
                <a16:creationId xmlns:a16="http://schemas.microsoft.com/office/drawing/2014/main" id="{2CA68D23-4E63-1FA1-62BA-8B9917849C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5DF79211-C914-4D57-8514-8533C178F08F}" type="slidenum">
              <a:rPr lang="en-US" altLang="he-IL">
                <a:latin typeface="Aptos" panose="020B0004020202020204" pitchFamily="34" charset="0"/>
              </a:rPr>
              <a:pPr eaLnBrk="1" hangingPunct="1"/>
              <a:t>16</a:t>
            </a:fld>
            <a:endParaRPr lang="en-US" altLang="he-IL">
              <a:latin typeface="Aptos" panose="020B0004020202020204" pitchFamily="34" charset="0"/>
            </a:endParaRPr>
          </a:p>
        </p:txBody>
      </p:sp>
    </p:spTree>
    <p:extLst>
      <p:ext uri="{BB962C8B-B14F-4D97-AF65-F5344CB8AC3E}">
        <p14:creationId xmlns:p14="http://schemas.microsoft.com/office/powerpoint/2010/main" val="2897344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a:extLst>
              <a:ext uri="{FF2B5EF4-FFF2-40B4-BE49-F238E27FC236}">
                <a16:creationId xmlns:a16="http://schemas.microsoft.com/office/drawing/2014/main" id="{C2A85526-7E81-5BDD-8084-4FDCE9313928}"/>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6627" name="Notes Placeholder 2">
            <a:extLst>
              <a:ext uri="{FF2B5EF4-FFF2-40B4-BE49-F238E27FC236}">
                <a16:creationId xmlns:a16="http://schemas.microsoft.com/office/drawing/2014/main" id="{27527EA0-9466-5BC3-31A9-2F4B55BB3F70}"/>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buFont typeface="Arial" panose="020B0604020202020204" pitchFamily="34" charset="0"/>
              <a:buChar char="•"/>
            </a:pPr>
            <a:endParaRPr lang="en-US" altLang="he-IL" dirty="0"/>
          </a:p>
        </p:txBody>
      </p:sp>
      <p:sp>
        <p:nvSpPr>
          <p:cNvPr id="26628" name="Slide Number Placeholder 3">
            <a:extLst>
              <a:ext uri="{FF2B5EF4-FFF2-40B4-BE49-F238E27FC236}">
                <a16:creationId xmlns:a16="http://schemas.microsoft.com/office/drawing/2014/main" id="{D8765319-E632-719A-4D9E-4EDB60C7E06F}"/>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A8E2E6E6-88AA-4C42-B172-D76E71D6D0B7}" type="slidenum">
              <a:rPr lang="en-US" altLang="he-IL">
                <a:latin typeface="Aptos" panose="020B0004020202020204" pitchFamily="34" charset="0"/>
              </a:rPr>
              <a:pPr eaLnBrk="1" hangingPunct="1"/>
              <a:t>17</a:t>
            </a:fld>
            <a:endParaRPr lang="en-US" altLang="he-IL">
              <a:latin typeface="Aptos" panose="020B00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503172FB-58E2-8D82-0255-8F5D3A2B2F0A}"/>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4339" name="Notes Placeholder 2">
            <a:extLst>
              <a:ext uri="{FF2B5EF4-FFF2-40B4-BE49-F238E27FC236}">
                <a16:creationId xmlns:a16="http://schemas.microsoft.com/office/drawing/2014/main" id="{579D1D1C-BEF8-4D49-A666-3C6B60A6ADBF}"/>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dirty="0"/>
          </a:p>
        </p:txBody>
      </p:sp>
      <p:sp>
        <p:nvSpPr>
          <p:cNvPr id="14340" name="Slide Number Placeholder 3">
            <a:extLst>
              <a:ext uri="{FF2B5EF4-FFF2-40B4-BE49-F238E27FC236}">
                <a16:creationId xmlns:a16="http://schemas.microsoft.com/office/drawing/2014/main" id="{F4038CFA-FE7E-6D80-A16E-730429743DD7}"/>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3C995B8C-60FB-4C02-B2B4-21B2349EED77}" type="slidenum">
              <a:rPr lang="en-US" altLang="he-IL">
                <a:latin typeface="Aptos" panose="020B0004020202020204" pitchFamily="34" charset="0"/>
              </a:rPr>
              <a:pPr eaLnBrk="1" hangingPunct="1"/>
              <a:t>2</a:t>
            </a:fld>
            <a:endParaRPr lang="en-US" altLang="he-IL">
              <a:latin typeface="Aptos" panose="020B00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C98C83D1-6F7F-87BD-7983-ACB14D73C023}"/>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6387" name="Notes Placeholder 2">
            <a:extLst>
              <a:ext uri="{FF2B5EF4-FFF2-40B4-BE49-F238E27FC236}">
                <a16:creationId xmlns:a16="http://schemas.microsoft.com/office/drawing/2014/main" id="{9E766C85-46E7-45B5-4299-EE07ADB84E60}"/>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spcBef>
                <a:spcPct val="0"/>
              </a:spcBef>
            </a:pPr>
            <a:endParaRPr lang="en-US" altLang="he-IL" dirty="0"/>
          </a:p>
        </p:txBody>
      </p:sp>
      <p:sp>
        <p:nvSpPr>
          <p:cNvPr id="16388" name="Slide Number Placeholder 3">
            <a:extLst>
              <a:ext uri="{FF2B5EF4-FFF2-40B4-BE49-F238E27FC236}">
                <a16:creationId xmlns:a16="http://schemas.microsoft.com/office/drawing/2014/main" id="{5D8FFEAC-9C6D-67C7-8CB2-35352CDBFBD9}"/>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DD020739-3C22-4FCA-8BAC-37018F943D20}" type="slidenum">
              <a:rPr lang="en-US" altLang="he-IL">
                <a:latin typeface="Aptos" panose="020B0004020202020204" pitchFamily="34" charset="0"/>
              </a:rPr>
              <a:pPr eaLnBrk="1" hangingPunct="1"/>
              <a:t>3</a:t>
            </a:fld>
            <a:endParaRPr lang="en-US" altLang="he-IL">
              <a:latin typeface="Aptos" panose="020B0004020202020204" pitchFamily="34" charset="0"/>
            </a:endParaRPr>
          </a:p>
        </p:txBody>
      </p:sp>
    </p:spTree>
    <p:extLst>
      <p:ext uri="{BB962C8B-B14F-4D97-AF65-F5344CB8AC3E}">
        <p14:creationId xmlns:p14="http://schemas.microsoft.com/office/powerpoint/2010/main" val="3587434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C98C83D1-6F7F-87BD-7983-ACB14D73C023}"/>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6387" name="Notes Placeholder 2">
            <a:extLst>
              <a:ext uri="{FF2B5EF4-FFF2-40B4-BE49-F238E27FC236}">
                <a16:creationId xmlns:a16="http://schemas.microsoft.com/office/drawing/2014/main" id="{9E766C85-46E7-45B5-4299-EE07ADB84E60}"/>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endParaRPr lang="en-US" dirty="0"/>
          </a:p>
        </p:txBody>
      </p:sp>
      <p:sp>
        <p:nvSpPr>
          <p:cNvPr id="16388" name="Slide Number Placeholder 3">
            <a:extLst>
              <a:ext uri="{FF2B5EF4-FFF2-40B4-BE49-F238E27FC236}">
                <a16:creationId xmlns:a16="http://schemas.microsoft.com/office/drawing/2014/main" id="{5D8FFEAC-9C6D-67C7-8CB2-35352CDBFBD9}"/>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DD020739-3C22-4FCA-8BAC-37018F943D20}" type="slidenum">
              <a:rPr lang="en-US" altLang="he-IL">
                <a:latin typeface="Aptos" panose="020B0004020202020204" pitchFamily="34" charset="0"/>
              </a:rPr>
              <a:pPr eaLnBrk="1" hangingPunct="1"/>
              <a:t>4</a:t>
            </a:fld>
            <a:endParaRPr lang="en-US" altLang="he-IL">
              <a:latin typeface="Aptos" panose="020B0004020202020204" pitchFamily="34" charset="0"/>
            </a:endParaRPr>
          </a:p>
        </p:txBody>
      </p:sp>
    </p:spTree>
    <p:extLst>
      <p:ext uri="{BB962C8B-B14F-4D97-AF65-F5344CB8AC3E}">
        <p14:creationId xmlns:p14="http://schemas.microsoft.com/office/powerpoint/2010/main" val="274556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C98C83D1-6F7F-87BD-7983-ACB14D73C023}"/>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6387" name="Notes Placeholder 2">
            <a:extLst>
              <a:ext uri="{FF2B5EF4-FFF2-40B4-BE49-F238E27FC236}">
                <a16:creationId xmlns:a16="http://schemas.microsoft.com/office/drawing/2014/main" id="{9E766C85-46E7-45B5-4299-EE07ADB84E60}"/>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rtl="0">
              <a:spcBef>
                <a:spcPct val="0"/>
              </a:spcBef>
            </a:pPr>
            <a:endParaRPr lang="en-US" altLang="he-IL" dirty="0"/>
          </a:p>
        </p:txBody>
      </p:sp>
      <p:sp>
        <p:nvSpPr>
          <p:cNvPr id="16388" name="Slide Number Placeholder 3">
            <a:extLst>
              <a:ext uri="{FF2B5EF4-FFF2-40B4-BE49-F238E27FC236}">
                <a16:creationId xmlns:a16="http://schemas.microsoft.com/office/drawing/2014/main" id="{5D8FFEAC-9C6D-67C7-8CB2-35352CDBFBD9}"/>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DD020739-3C22-4FCA-8BAC-37018F943D20}" type="slidenum">
              <a:rPr lang="en-US" altLang="he-IL">
                <a:latin typeface="Aptos" panose="020B0004020202020204" pitchFamily="34" charset="0"/>
              </a:rPr>
              <a:pPr eaLnBrk="1" hangingPunct="1"/>
              <a:t>5</a:t>
            </a:fld>
            <a:endParaRPr lang="en-US" altLang="he-IL">
              <a:latin typeface="Aptos" panose="020B00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a:extLst>
              <a:ext uri="{FF2B5EF4-FFF2-40B4-BE49-F238E27FC236}">
                <a16:creationId xmlns:a16="http://schemas.microsoft.com/office/drawing/2014/main" id="{635C220B-FCE7-1B45-9E43-312E2AACFC25}"/>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8435" name="Notes Placeholder 2">
            <a:extLst>
              <a:ext uri="{FF2B5EF4-FFF2-40B4-BE49-F238E27FC236}">
                <a16:creationId xmlns:a16="http://schemas.microsoft.com/office/drawing/2014/main" id="{437AABE8-B053-B86A-7805-1686F681C718}"/>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lgn="l" rtl="0">
              <a:spcBef>
                <a:spcPct val="0"/>
              </a:spcBef>
              <a:buAutoNum type="arabicPeriod"/>
            </a:pPr>
            <a:endParaRPr lang="en-US" altLang="he-IL" dirty="0"/>
          </a:p>
        </p:txBody>
      </p:sp>
      <p:sp>
        <p:nvSpPr>
          <p:cNvPr id="18436" name="Slide Number Placeholder 3">
            <a:extLst>
              <a:ext uri="{FF2B5EF4-FFF2-40B4-BE49-F238E27FC236}">
                <a16:creationId xmlns:a16="http://schemas.microsoft.com/office/drawing/2014/main" id="{46500561-E017-D6D3-647C-1C5191E2169C}"/>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D554B579-FE71-4E4A-BA14-910D14FB0FC9}" type="slidenum">
              <a:rPr lang="en-US" altLang="he-IL">
                <a:latin typeface="Aptos" panose="020B0004020202020204" pitchFamily="34" charset="0"/>
              </a:rPr>
              <a:pPr eaLnBrk="1" hangingPunct="1"/>
              <a:t>6</a:t>
            </a:fld>
            <a:endParaRPr lang="en-US" altLang="he-IL">
              <a:latin typeface="Aptos" panose="020B00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738556AF-4B5E-1237-0DBA-B600DF38416E}"/>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483" name="Notes Placeholder 2">
            <a:extLst>
              <a:ext uri="{FF2B5EF4-FFF2-40B4-BE49-F238E27FC236}">
                <a16:creationId xmlns:a16="http://schemas.microsoft.com/office/drawing/2014/main" id="{16D1AB69-256E-94EF-B1DC-CD8C0EED49AB}"/>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0484" name="Slide Number Placeholder 3">
            <a:extLst>
              <a:ext uri="{FF2B5EF4-FFF2-40B4-BE49-F238E27FC236}">
                <a16:creationId xmlns:a16="http://schemas.microsoft.com/office/drawing/2014/main" id="{653BAB81-DB03-868A-BACF-17471F7249B2}"/>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25887C4D-2C24-4A2B-82FE-31D7A87A1783}" type="slidenum">
              <a:rPr lang="en-US" altLang="he-IL">
                <a:latin typeface="Aptos" panose="020B0004020202020204" pitchFamily="34" charset="0"/>
              </a:rPr>
              <a:pPr eaLnBrk="1" hangingPunct="1"/>
              <a:t>7</a:t>
            </a:fld>
            <a:endParaRPr lang="en-US" altLang="he-IL">
              <a:latin typeface="Aptos" panose="020B0004020202020204" pitchFamily="34" charset="0"/>
            </a:endParaRPr>
          </a:p>
        </p:txBody>
      </p:sp>
    </p:spTree>
    <p:extLst>
      <p:ext uri="{BB962C8B-B14F-4D97-AF65-F5344CB8AC3E}">
        <p14:creationId xmlns:p14="http://schemas.microsoft.com/office/powerpoint/2010/main" val="2798518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A264D591-3123-893D-1623-7BE33D8685FB}"/>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4579" name="Notes Placeholder 2">
            <a:extLst>
              <a:ext uri="{FF2B5EF4-FFF2-40B4-BE49-F238E27FC236}">
                <a16:creationId xmlns:a16="http://schemas.microsoft.com/office/drawing/2014/main" id="{ACDB689F-7DCB-5EAA-894A-B33394BDA4A7}"/>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4580" name="Slide Number Placeholder 3">
            <a:extLst>
              <a:ext uri="{FF2B5EF4-FFF2-40B4-BE49-F238E27FC236}">
                <a16:creationId xmlns:a16="http://schemas.microsoft.com/office/drawing/2014/main" id="{2CA68D23-4E63-1FA1-62BA-8B9917849CA1}"/>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5DF79211-C914-4D57-8514-8533C178F08F}" type="slidenum">
              <a:rPr lang="en-US" altLang="he-IL">
                <a:latin typeface="Aptos" panose="020B0004020202020204" pitchFamily="34" charset="0"/>
              </a:rPr>
              <a:pPr eaLnBrk="1" hangingPunct="1"/>
              <a:t>8</a:t>
            </a:fld>
            <a:endParaRPr lang="en-US" altLang="he-IL">
              <a:latin typeface="Aptos" panose="020B0004020202020204" pitchFamily="34" charset="0"/>
            </a:endParaRPr>
          </a:p>
        </p:txBody>
      </p:sp>
    </p:spTree>
    <p:extLst>
      <p:ext uri="{BB962C8B-B14F-4D97-AF65-F5344CB8AC3E}">
        <p14:creationId xmlns:p14="http://schemas.microsoft.com/office/powerpoint/2010/main" val="1058143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738556AF-4B5E-1237-0DBA-B600DF38416E}"/>
              </a:ext>
            </a:extLst>
          </p:cNvPr>
          <p:cNvSpPr>
            <a:spLocks noGrp="1" noRot="1" noChangeAspect="1" noChangeArrowheads="1"/>
          </p:cNvSpPr>
          <p:nvPr>
            <p:ph type="sldImg"/>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483" name="Notes Placeholder 2">
            <a:extLst>
              <a:ext uri="{FF2B5EF4-FFF2-40B4-BE49-F238E27FC236}">
                <a16:creationId xmlns:a16="http://schemas.microsoft.com/office/drawing/2014/main" id="{16D1AB69-256E-94EF-B1DC-CD8C0EED49AB}"/>
              </a:ext>
            </a:extLst>
          </p:cNvPr>
          <p:cNvSpPr>
            <a:spLocks noGrp="1" noChangeArrowheads="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rtl="0">
              <a:spcBef>
                <a:spcPct val="0"/>
              </a:spcBef>
            </a:pPr>
            <a:endParaRPr lang="en-US" altLang="he-IL" dirty="0"/>
          </a:p>
        </p:txBody>
      </p:sp>
      <p:sp>
        <p:nvSpPr>
          <p:cNvPr id="20484" name="Slide Number Placeholder 3">
            <a:extLst>
              <a:ext uri="{FF2B5EF4-FFF2-40B4-BE49-F238E27FC236}">
                <a16:creationId xmlns:a16="http://schemas.microsoft.com/office/drawing/2014/main" id="{653BAB81-DB03-868A-BACF-17471F7249B2}"/>
              </a:ext>
            </a:extLst>
          </p:cNvPr>
          <p:cNvSpPr>
            <a:spLocks noGrp="1" noChangeArrowheads="1"/>
          </p:cNvSpPr>
          <p:nvPr>
            <p:ph type="sldNum" sz="quarter" idx="4294967295"/>
          </p:nvPr>
        </p:nvSpPr>
        <p:spPr bwMode="auto">
          <a:xfrm>
            <a:off x="0" y="0"/>
            <a:ext cx="0" cy="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fld id="{25887C4D-2C24-4A2B-82FE-31D7A87A1783}" type="slidenum">
              <a:rPr lang="en-US" altLang="he-IL">
                <a:latin typeface="Aptos" panose="020B0004020202020204" pitchFamily="34" charset="0"/>
              </a:rPr>
              <a:pPr eaLnBrk="1" hangingPunct="1"/>
              <a:t>9</a:t>
            </a:fld>
            <a:endParaRPr lang="en-US" altLang="he-IL">
              <a:latin typeface="Aptos" panose="020B0004020202020204" pitchFamily="34" charset="0"/>
            </a:endParaRPr>
          </a:p>
        </p:txBody>
      </p:sp>
    </p:spTree>
    <p:extLst>
      <p:ext uri="{BB962C8B-B14F-4D97-AF65-F5344CB8AC3E}">
        <p14:creationId xmlns:p14="http://schemas.microsoft.com/office/powerpoint/2010/main" val="2498331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9/21/2024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2125389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9/21/2024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4196254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9/21/2024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0863893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1177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4208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875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160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8752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2373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79754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12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9/21/2024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2405279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C764DE79-268F-4C1A-8933-263129D2AF90}" type="datetimeFigureOut">
              <a:rPr lang="en-US" dirty="0"/>
              <a:t>9/21/2024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004128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9/21/2024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947745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007746" y="3006090"/>
            <a:ext cx="6189344" cy="4421506"/>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7406640" y="3006090"/>
            <a:ext cx="6219826" cy="4421506"/>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9/21/2024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385953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9/21/2024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8187082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9/21/2024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6357329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C764DE79-268F-4C1A-8933-263129D2AF90}" type="datetimeFigureOut">
              <a:rPr lang="en-US" dirty="0"/>
              <a:t>9/21/2024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130671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C764DE79-268F-4C1A-8933-263129D2AF90}" type="datetimeFigureOut">
              <a:rPr lang="en-US" dirty="0"/>
              <a:t>9/21/2024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449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9/21/2024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89060862"/>
      </p:ext>
    </p:extLst>
  </p:cSld>
  <p:clrMap bg1="dk1" tx1="lt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hf sldNum="0" hdr="0" ftr="0" dt="0"/>
  <p:txStyles>
    <p:titleStyle>
      <a:lvl1pPr algn="l" defTabSz="1097280" rtl="1"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r" defTabSz="1097280" rtl="1"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r" defTabSz="1097280" rtl="1"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r" defTabSz="1097280" rtl="1"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r" defTabSz="1097280" rtl="1"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r" defTabSz="1097280" rtl="1" eaLnBrk="1" latinLnBrk="0" hangingPunct="1">
        <a:defRPr sz="2160" kern="1200">
          <a:solidFill>
            <a:schemeClr val="tx1"/>
          </a:solidFill>
          <a:latin typeface="+mn-lt"/>
          <a:ea typeface="+mn-ea"/>
          <a:cs typeface="+mn-cs"/>
        </a:defRPr>
      </a:lvl1pPr>
      <a:lvl2pPr marL="548640" algn="r" defTabSz="1097280" rtl="1" eaLnBrk="1" latinLnBrk="0" hangingPunct="1">
        <a:defRPr sz="2160" kern="1200">
          <a:solidFill>
            <a:schemeClr val="tx1"/>
          </a:solidFill>
          <a:latin typeface="+mn-lt"/>
          <a:ea typeface="+mn-ea"/>
          <a:cs typeface="+mn-cs"/>
        </a:defRPr>
      </a:lvl2pPr>
      <a:lvl3pPr marL="1097280" algn="r" defTabSz="1097280" rtl="1" eaLnBrk="1" latinLnBrk="0" hangingPunct="1">
        <a:defRPr sz="2160" kern="1200">
          <a:solidFill>
            <a:schemeClr val="tx1"/>
          </a:solidFill>
          <a:latin typeface="+mn-lt"/>
          <a:ea typeface="+mn-ea"/>
          <a:cs typeface="+mn-cs"/>
        </a:defRPr>
      </a:lvl3pPr>
      <a:lvl4pPr marL="1645920" algn="r" defTabSz="1097280" rtl="1" eaLnBrk="1" latinLnBrk="0" hangingPunct="1">
        <a:defRPr sz="2160" kern="1200">
          <a:solidFill>
            <a:schemeClr val="tx1"/>
          </a:solidFill>
          <a:latin typeface="+mn-lt"/>
          <a:ea typeface="+mn-ea"/>
          <a:cs typeface="+mn-cs"/>
        </a:defRPr>
      </a:lvl4pPr>
      <a:lvl5pPr marL="2194560" algn="r" defTabSz="1097280" rtl="1" eaLnBrk="1" latinLnBrk="0" hangingPunct="1">
        <a:defRPr sz="2160" kern="1200">
          <a:solidFill>
            <a:schemeClr val="tx1"/>
          </a:solidFill>
          <a:latin typeface="+mn-lt"/>
          <a:ea typeface="+mn-ea"/>
          <a:cs typeface="+mn-cs"/>
        </a:defRPr>
      </a:lvl5pPr>
      <a:lvl6pPr marL="2743200" algn="r" defTabSz="1097280" rtl="1" eaLnBrk="1" latinLnBrk="0" hangingPunct="1">
        <a:defRPr sz="2160" kern="1200">
          <a:solidFill>
            <a:schemeClr val="tx1"/>
          </a:solidFill>
          <a:latin typeface="+mn-lt"/>
          <a:ea typeface="+mn-ea"/>
          <a:cs typeface="+mn-cs"/>
        </a:defRPr>
      </a:lvl6pPr>
      <a:lvl7pPr marL="3291840" algn="r" defTabSz="1097280" rtl="1" eaLnBrk="1" latinLnBrk="0" hangingPunct="1">
        <a:defRPr sz="2160" kern="1200">
          <a:solidFill>
            <a:schemeClr val="tx1"/>
          </a:solidFill>
          <a:latin typeface="+mn-lt"/>
          <a:ea typeface="+mn-ea"/>
          <a:cs typeface="+mn-cs"/>
        </a:defRPr>
      </a:lvl7pPr>
      <a:lvl8pPr marL="3840480" algn="r" defTabSz="1097280" rtl="1" eaLnBrk="1" latinLnBrk="0" hangingPunct="1">
        <a:defRPr sz="2160" kern="1200">
          <a:solidFill>
            <a:schemeClr val="tx1"/>
          </a:solidFill>
          <a:latin typeface="+mn-lt"/>
          <a:ea typeface="+mn-ea"/>
          <a:cs typeface="+mn-cs"/>
        </a:defRPr>
      </a:lvl8pPr>
      <a:lvl9pPr marL="4389120" algn="r" defTabSz="1097280" rtl="1"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customXml" Target="../ink/ink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93E59380-677A-E4DB-38F1-18C512380699}"/>
              </a:ext>
            </a:extLst>
          </p:cNvPr>
          <p:cNvSpPr/>
          <p:nvPr/>
        </p:nvSpPr>
        <p:spPr>
          <a:xfrm>
            <a:off x="-352425" y="777875"/>
            <a:ext cx="7580313" cy="2892425"/>
          </a:xfrm>
          <a:prstGeom prst="rect">
            <a:avLst/>
          </a:prstGeom>
          <a:noFill/>
          <a:ln/>
        </p:spPr>
        <p:txBody>
          <a:bodyPr lIns="0" tIns="0" rIns="0" bIns="0"/>
          <a:lstStyle/>
          <a:p>
            <a:pPr algn="r" rtl="1" eaLnBrk="1" fontAlgn="auto" hangingPunct="1">
              <a:lnSpc>
                <a:spcPts val="7550"/>
              </a:lnSpc>
              <a:spcBef>
                <a:spcPts val="0"/>
              </a:spcBef>
              <a:spcAft>
                <a:spcPts val="0"/>
              </a:spcAft>
              <a:defRPr/>
            </a:pPr>
            <a:r>
              <a:rPr lang="en-US" sz="6050" dirty="0">
                <a:solidFill>
                  <a:srgbClr val="FFFFFF"/>
                </a:solidFill>
                <a:latin typeface="Roboto" pitchFamily="34" charset="0"/>
                <a:ea typeface="Roboto" pitchFamily="34" charset="-122"/>
                <a:cs typeface="Roboto" pitchFamily="34" charset="-120"/>
              </a:rPr>
              <a:t>Image Denoising using Noise2Noise with ResNet-50</a:t>
            </a:r>
            <a:endParaRPr lang="en-US" sz="6050" dirty="0">
              <a:latin typeface="+mn-lt"/>
              <a:cs typeface="+mn-cs"/>
            </a:endParaRPr>
          </a:p>
        </p:txBody>
      </p:sp>
      <p:sp>
        <p:nvSpPr>
          <p:cNvPr id="4" name="Text 1">
            <a:extLst>
              <a:ext uri="{FF2B5EF4-FFF2-40B4-BE49-F238E27FC236}">
                <a16:creationId xmlns:a16="http://schemas.microsoft.com/office/drawing/2014/main" id="{DAB7F1FC-1A0F-DA4C-E000-0EF85D6065A8}"/>
              </a:ext>
            </a:extLst>
          </p:cNvPr>
          <p:cNvSpPr/>
          <p:nvPr/>
        </p:nvSpPr>
        <p:spPr>
          <a:xfrm>
            <a:off x="782638" y="3976688"/>
            <a:ext cx="7578725" cy="2860675"/>
          </a:xfrm>
          <a:prstGeom prst="rect">
            <a:avLst/>
          </a:prstGeom>
          <a:noFill/>
          <a:ln/>
        </p:spPr>
        <p:txBody>
          <a:bodyPr lIns="0" tIns="0" rIns="0" bIns="0"/>
          <a:lstStyle/>
          <a:p>
            <a:pPr algn="r" rtl="1" eaLnBrk="1" fontAlgn="auto" hangingPunct="1">
              <a:lnSpc>
                <a:spcPts val="2800"/>
              </a:lnSpc>
              <a:spcBef>
                <a:spcPts val="0"/>
              </a:spcBef>
              <a:spcAft>
                <a:spcPts val="0"/>
              </a:spcAft>
              <a:defRPr/>
            </a:pPr>
            <a:endParaRPr lang="en-US" sz="1750" dirty="0">
              <a:latin typeface="+mn-lt"/>
              <a:cs typeface="+mn-cs"/>
            </a:endParaRPr>
          </a:p>
        </p:txBody>
      </p:sp>
      <mc:AlternateContent xmlns:mc="http://schemas.openxmlformats.org/markup-compatibility/2006" xmlns:p14="http://schemas.microsoft.com/office/powerpoint/2010/main" xmlns:aink="http://schemas.microsoft.com/office/drawing/2016/ink">
        <mc:Choice Requires="p14 aink">
          <p:contentPart p14:bwMode="auto" r:id="rId3">
            <p14:nvContentPartPr>
              <p14:cNvPr id="10" name="דיו 9">
                <a:extLst>
                  <a:ext uri="{FF2B5EF4-FFF2-40B4-BE49-F238E27FC236}">
                    <a16:creationId xmlns:a16="http://schemas.microsoft.com/office/drawing/2014/main" id="{F1D264E2-AB4E-EFD5-D4E9-A3E49DA5BF3B}"/>
                  </a:ext>
                </a:extLst>
              </p14:cNvPr>
              <p14:cNvContentPartPr/>
              <p14:nvPr/>
            </p14:nvContentPartPr>
            <p14:xfrm>
              <a:off x="12433478" y="1014963"/>
              <a:ext cx="360" cy="360"/>
            </p14:xfrm>
          </p:contentPart>
        </mc:Choice>
        <mc:Fallback xmlns="">
          <p:pic>
            <p:nvPicPr>
              <p:cNvPr id="10" name="דיו 9">
                <a:extLst>
                  <a:ext uri="{FF2B5EF4-FFF2-40B4-BE49-F238E27FC236}">
                    <a16:creationId xmlns:a16="http://schemas.microsoft.com/office/drawing/2014/main" id="{F1D264E2-AB4E-EFD5-D4E9-A3E49DA5BF3B}"/>
                  </a:ext>
                </a:extLst>
              </p:cNvPr>
              <p:cNvPicPr/>
              <p:nvPr/>
            </p:nvPicPr>
            <p:blipFill>
              <a:blip r:embed="rId4"/>
              <a:stretch>
                <a:fillRect/>
              </a:stretch>
            </p:blipFill>
            <p:spPr>
              <a:xfrm>
                <a:off x="12415478" y="996963"/>
                <a:ext cx="36000" cy="3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5">
            <p14:nvContentPartPr>
              <p14:cNvPr id="11" name="דיו 10">
                <a:extLst>
                  <a:ext uri="{FF2B5EF4-FFF2-40B4-BE49-F238E27FC236}">
                    <a16:creationId xmlns:a16="http://schemas.microsoft.com/office/drawing/2014/main" id="{49A1F61C-9EDB-1367-7F3E-8810006E04D5}"/>
                  </a:ext>
                </a:extLst>
              </p14:cNvPr>
              <p14:cNvContentPartPr/>
              <p14:nvPr/>
            </p14:nvContentPartPr>
            <p14:xfrm>
              <a:off x="14919998" y="2553603"/>
              <a:ext cx="360" cy="360"/>
            </p14:xfrm>
          </p:contentPart>
        </mc:Choice>
        <mc:Fallback xmlns="">
          <p:pic>
            <p:nvPicPr>
              <p:cNvPr id="11" name="דיו 10">
                <a:extLst>
                  <a:ext uri="{FF2B5EF4-FFF2-40B4-BE49-F238E27FC236}">
                    <a16:creationId xmlns:a16="http://schemas.microsoft.com/office/drawing/2014/main" id="{49A1F61C-9EDB-1367-7F3E-8810006E04D5}"/>
                  </a:ext>
                </a:extLst>
              </p:cNvPr>
              <p:cNvPicPr/>
              <p:nvPr/>
            </p:nvPicPr>
            <p:blipFill>
              <a:blip r:embed="rId6"/>
              <a:stretch>
                <a:fillRect/>
              </a:stretch>
            </p:blipFill>
            <p:spPr>
              <a:xfrm>
                <a:off x="14901998" y="2535603"/>
                <a:ext cx="36000" cy="36000"/>
              </a:xfrm>
              <a:prstGeom prst="rect">
                <a:avLst/>
              </a:prstGeom>
            </p:spPr>
          </p:pic>
        </mc:Fallback>
      </mc:AlternateContent>
      <p:pic>
        <p:nvPicPr>
          <p:cNvPr id="11270" name="תמונה 13">
            <a:extLst>
              <a:ext uri="{FF2B5EF4-FFF2-40B4-BE49-F238E27FC236}">
                <a16:creationId xmlns:a16="http://schemas.microsoft.com/office/drawing/2014/main" id="{198263A5-D756-9645-9E56-DE0AA21F4E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832850" y="0"/>
            <a:ext cx="5797550"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1" name="Text 0">
            <a:extLst>
              <a:ext uri="{FF2B5EF4-FFF2-40B4-BE49-F238E27FC236}">
                <a16:creationId xmlns:a16="http://schemas.microsoft.com/office/drawing/2014/main" id="{21CD97FD-F1E8-78B7-CB2D-15F5F555351A}"/>
              </a:ext>
            </a:extLst>
          </p:cNvPr>
          <p:cNvSpPr>
            <a:spLocks noChangeArrowheads="1"/>
          </p:cNvSpPr>
          <p:nvPr/>
        </p:nvSpPr>
        <p:spPr bwMode="auto">
          <a:xfrm>
            <a:off x="1017588" y="4587875"/>
            <a:ext cx="7578725" cy="289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lnSpc>
                <a:spcPts val="7550"/>
              </a:lnSpc>
            </a:pPr>
            <a:r>
              <a:rPr lang="en-US" altLang="he-IL" sz="4000" dirty="0">
                <a:solidFill>
                  <a:srgbClr val="FFFFFF"/>
                </a:solidFill>
                <a:latin typeface="Roboto" panose="02000000000000000000" pitchFamily="2" charset="0"/>
              </a:rPr>
              <a:t>Omer Ben </a:t>
            </a:r>
            <a:r>
              <a:rPr lang="en-US" altLang="he-IL" sz="4000" dirty="0" err="1">
                <a:solidFill>
                  <a:srgbClr val="FFFFFF"/>
                </a:solidFill>
                <a:latin typeface="Roboto" panose="02000000000000000000" pitchFamily="2" charset="0"/>
              </a:rPr>
              <a:t>Shimol</a:t>
            </a:r>
            <a:r>
              <a:rPr lang="en-US" altLang="he-IL" sz="4000" dirty="0">
                <a:solidFill>
                  <a:srgbClr val="FFFFFF"/>
                </a:solidFill>
                <a:latin typeface="Roboto" panose="02000000000000000000" pitchFamily="2" charset="0"/>
              </a:rPr>
              <a:t>  </a:t>
            </a:r>
          </a:p>
          <a:p>
            <a:pPr algn="ctr" eaLnBrk="1" hangingPunct="1">
              <a:lnSpc>
                <a:spcPts val="7550"/>
              </a:lnSpc>
            </a:pPr>
            <a:r>
              <a:rPr lang="en-US" altLang="he-IL" sz="4000" dirty="0">
                <a:solidFill>
                  <a:srgbClr val="FFFFFF"/>
                </a:solidFill>
                <a:latin typeface="Roboto" panose="02000000000000000000" pitchFamily="2" charset="0"/>
              </a:rPr>
              <a:t>Amit Vinograd</a:t>
            </a:r>
            <a:endParaRPr lang="he-IL" altLang="he-IL" sz="4000" dirty="0">
              <a:solidFill>
                <a:srgbClr val="FFFFFF"/>
              </a:solidFill>
              <a:latin typeface="Roboto" panose="02000000000000000000" pitchFamily="2" charset="0"/>
            </a:endParaRPr>
          </a:p>
          <a:p>
            <a:pPr algn="ctr">
              <a:lnSpc>
                <a:spcPts val="7550"/>
              </a:lnSpc>
            </a:pPr>
            <a:r>
              <a:rPr lang="en-US" sz="3200" kern="0" dirty="0">
                <a:effectLst/>
                <a:latin typeface="Roboto" panose="02000000000000000000" pitchFamily="2" charset="0"/>
                <a:ea typeface="Roboto" panose="02000000000000000000" pitchFamily="2" charset="0"/>
                <a:cs typeface="Roboto" panose="02000000000000000000" pitchFamily="2" charset="0"/>
              </a:rPr>
              <a:t>Supervisor: Prof. Zeev Volkovich</a:t>
            </a:r>
            <a:endParaRPr lang="en-US" sz="3200" kern="100" dirty="0">
              <a:effectLst/>
              <a:latin typeface="Roboto" panose="02000000000000000000" pitchFamily="2" charset="0"/>
              <a:ea typeface="Roboto" panose="02000000000000000000" pitchFamily="2" charset="0"/>
              <a:cs typeface="Roboto" panose="02000000000000000000" pitchFamily="2" charset="0"/>
            </a:endParaRPr>
          </a:p>
          <a:p>
            <a:pPr algn="ctr" eaLnBrk="1" hangingPunct="1">
              <a:lnSpc>
                <a:spcPts val="7550"/>
              </a:lnSpc>
            </a:pPr>
            <a:endParaRPr lang="en-US" altLang="he-IL"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C706E6CC-D3E4-C8F0-EF85-AD1BF09AE0B9}"/>
              </a:ext>
            </a:extLst>
          </p:cNvPr>
          <p:cNvSpPr/>
          <p:nvPr/>
        </p:nvSpPr>
        <p:spPr>
          <a:xfrm>
            <a:off x="3257550" y="555401"/>
            <a:ext cx="7702550" cy="615950"/>
          </a:xfrm>
          <a:prstGeom prst="rect">
            <a:avLst/>
          </a:prstGeom>
          <a:noFill/>
          <a:ln/>
        </p:spPr>
        <p:txBody>
          <a:bodyPr wrap="none" lIns="0" tIns="0" rIns="0" bIns="0"/>
          <a:lstStyle/>
          <a:p>
            <a:pPr algn="ctr" rtl="0">
              <a:lnSpc>
                <a:spcPct val="107000"/>
              </a:lnSpc>
              <a:spcAft>
                <a:spcPts val="800"/>
              </a:spcAft>
            </a:pPr>
            <a:r>
              <a:rPr lang="en-US" sz="4000" b="1" kern="0" dirty="0">
                <a:effectLst/>
                <a:latin typeface="Arial" panose="020B0604020202020204" pitchFamily="34" charset="0"/>
                <a:ea typeface="Times New Roman" panose="02020603050405020304" pitchFamily="18" charset="0"/>
                <a:cs typeface="Arial" panose="020B0604020202020204" pitchFamily="34" charset="0"/>
              </a:rPr>
              <a:t> L1 Loss function - (Mean Absolute Error - MAE)</a:t>
            </a:r>
            <a:endParaRPr lang="en-US" sz="4000" kern="100" dirty="0">
              <a:effectLst/>
              <a:latin typeface="Aptos" panose="020B0004020202020204" pitchFamily="34" charset="0"/>
              <a:ea typeface="Aptos" panose="020B00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4" name="Text 1">
                <a:extLst>
                  <a:ext uri="{FF2B5EF4-FFF2-40B4-BE49-F238E27FC236}">
                    <a16:creationId xmlns:a16="http://schemas.microsoft.com/office/drawing/2014/main" id="{054F4309-FB40-FBD2-66C4-4283B485C9EC}"/>
                  </a:ext>
                </a:extLst>
              </p:cNvPr>
              <p:cNvSpPr/>
              <p:nvPr/>
            </p:nvSpPr>
            <p:spPr>
              <a:xfrm>
                <a:off x="484188" y="1423988"/>
                <a:ext cx="13249275" cy="2248602"/>
              </a:xfrm>
              <a:prstGeom prst="rect">
                <a:avLst/>
              </a:prstGeom>
              <a:noFill/>
              <a:ln/>
            </p:spPr>
            <p:txBody>
              <a:bodyPr lIns="0" tIns="0" rIns="0" bIns="0"/>
              <a:lstStyle/>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Measures the average absolute differences between predicted and true values.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More robust to outliers compared to L2 loss.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Encourages sparsity in the model weights, making it useful for creating simpler models. </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The L1 loss function, represented as  </a:t>
                </a:r>
                <a14:m>
                  <m:oMath xmlns:m="http://schemas.openxmlformats.org/officeDocument/2006/math">
                    <m:r>
                      <a:rPr lang="en-US" sz="2000" i="1" kern="0">
                        <a:effectLst/>
                        <a:latin typeface="Cambria Math" panose="02040503050406030204" pitchFamily="18" charset="0"/>
                        <a:ea typeface="Times New Roman" panose="02020603050405020304" pitchFamily="18" charset="0"/>
                        <a:cs typeface="Arial" panose="020B0604020202020204" pitchFamily="34" charset="0"/>
                      </a:rPr>
                      <m:t>𝐿</m:t>
                    </m:r>
                    <m:d>
                      <m:dPr>
                        <m:ctrlPr>
                          <a:rPr lang="en-US" sz="2000" i="1" kern="0">
                            <a:effectLst/>
                            <a:latin typeface="Cambria Math" panose="02040503050406030204" pitchFamily="18" charset="0"/>
                            <a:ea typeface="Times New Roman" panose="02020603050405020304" pitchFamily="18" charset="0"/>
                            <a:cs typeface="Arial" panose="020B0604020202020204" pitchFamily="34" charset="0"/>
                          </a:rPr>
                        </m:ctrlPr>
                      </m:dPr>
                      <m:e>
                        <m:r>
                          <a:rPr lang="en-US" sz="2000" i="1" kern="0">
                            <a:effectLst/>
                            <a:latin typeface="Cambria Math" panose="02040503050406030204" pitchFamily="18" charset="0"/>
                            <a:ea typeface="Times New Roman" panose="02020603050405020304" pitchFamily="18" charset="0"/>
                            <a:cs typeface="Arial" panose="020B0604020202020204" pitchFamily="34" charset="0"/>
                          </a:rPr>
                          <m:t>𝑧</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𝑦</m:t>
                        </m:r>
                      </m:e>
                    </m:d>
                    <m:r>
                      <a:rPr lang="en-US" sz="2000" i="1" kern="0">
                        <a:effectLst/>
                        <a:latin typeface="Cambria Math" panose="02040503050406030204" pitchFamily="18" charset="0"/>
                        <a:ea typeface="Times New Roman" panose="02020603050405020304" pitchFamily="18" charset="0"/>
                        <a:cs typeface="Arial" panose="020B0604020202020204" pitchFamily="34" charset="0"/>
                      </a:rPr>
                      <m:t>=|</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𝑧</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𝑦</m:t>
                    </m:r>
                    <m:r>
                      <a:rPr lang="en-US" sz="2000" i="1" kern="0">
                        <a:effectLst/>
                        <a:latin typeface="Cambria Math" panose="02040503050406030204" pitchFamily="18" charset="0"/>
                        <a:ea typeface="Times New Roman" panose="02020603050405020304" pitchFamily="18" charset="0"/>
                        <a:cs typeface="Arial" panose="020B0604020202020204" pitchFamily="34" charset="0"/>
                      </a:rPr>
                      <m:t>|</m:t>
                    </m:r>
                  </m:oMath>
                </a14:m>
                <a:endParaRPr lang="en-US" sz="2000" kern="100" dirty="0">
                  <a:effectLst/>
                  <a:ea typeface="Aptos" panose="020B0004020202020204" pitchFamily="34" charset="0"/>
                  <a:cs typeface="Arial" panose="020B0604020202020204" pitchFamily="34" charset="0"/>
                </a:endParaRPr>
              </a:p>
              <a:p>
                <a:pPr algn="l" rtl="0">
                  <a:lnSpc>
                    <a:spcPct val="107000"/>
                  </a:lnSpc>
                  <a:spcAft>
                    <a:spcPts val="800"/>
                  </a:spcAft>
                </a:pPr>
                <a:endParaRPr lang="en-US" sz="1600" kern="100" dirty="0">
                  <a:effectLst/>
                  <a:latin typeface="Aptos" panose="020B0004020202020204" pitchFamily="34" charset="0"/>
                  <a:ea typeface="Aptos" panose="020B0004020202020204" pitchFamily="34" charset="0"/>
                  <a:cs typeface="Arial" panose="020B0604020202020204" pitchFamily="34" charset="0"/>
                </a:endParaRPr>
              </a:p>
            </p:txBody>
          </p:sp>
        </mc:Choice>
        <mc:Fallback xmlns="">
          <p:sp>
            <p:nvSpPr>
              <p:cNvPr id="4" name="Text 1">
                <a:extLst>
                  <a:ext uri="{FF2B5EF4-FFF2-40B4-BE49-F238E27FC236}">
                    <a16:creationId xmlns:a16="http://schemas.microsoft.com/office/drawing/2014/main" id="{054F4309-FB40-FBD2-66C4-4283B485C9EC}"/>
                  </a:ext>
                </a:extLst>
              </p:cNvPr>
              <p:cNvSpPr>
                <a:spLocks noRot="1" noChangeAspect="1" noMove="1" noResize="1" noEditPoints="1" noAdjustHandles="1" noChangeArrowheads="1" noChangeShapeType="1" noTextEdit="1"/>
              </p:cNvSpPr>
              <p:nvPr/>
            </p:nvSpPr>
            <p:spPr>
              <a:xfrm>
                <a:off x="484188" y="1423988"/>
                <a:ext cx="13249275" cy="2248602"/>
              </a:xfrm>
              <a:prstGeom prst="rect">
                <a:avLst/>
              </a:prstGeom>
              <a:blipFill>
                <a:blip r:embed="rId3"/>
                <a:stretch>
                  <a:fillRect l="-598" t="-3261"/>
                </a:stretch>
              </a:blipFill>
              <a:ln/>
            </p:spPr>
            <p:txBody>
              <a:bodyPr/>
              <a:lstStyle/>
              <a:p>
                <a:r>
                  <a:rPr lang="he-IL">
                    <a:noFill/>
                  </a:rPr>
                  <a:t> </a:t>
                </a:r>
              </a:p>
            </p:txBody>
          </p:sp>
        </mc:Fallback>
      </mc:AlternateContent>
      <p:pic>
        <p:nvPicPr>
          <p:cNvPr id="5" name="תמונה 4" descr="תמונה שמכילה פני אדם, ילדה, אדם, אביזר אופנה&#10;&#10;התיאור נוצר באופן אוטומטי">
            <a:extLst>
              <a:ext uri="{FF2B5EF4-FFF2-40B4-BE49-F238E27FC236}">
                <a16:creationId xmlns:a16="http://schemas.microsoft.com/office/drawing/2014/main" id="{8A13A1B9-48C5-84F4-A95A-F3D6817B08B5}"/>
              </a:ext>
            </a:extLst>
          </p:cNvPr>
          <p:cNvPicPr>
            <a:picLocks noChangeAspect="1"/>
          </p:cNvPicPr>
          <p:nvPr/>
        </p:nvPicPr>
        <p:blipFill>
          <a:blip r:embed="rId4"/>
          <a:stretch>
            <a:fillRect/>
          </a:stretch>
        </p:blipFill>
        <p:spPr>
          <a:xfrm>
            <a:off x="2486722" y="3925227"/>
            <a:ext cx="8285356" cy="3893299"/>
          </a:xfrm>
          <a:prstGeom prst="rect">
            <a:avLst/>
          </a:prstGeom>
        </p:spPr>
      </p:pic>
    </p:spTree>
    <p:extLst>
      <p:ext uri="{BB962C8B-B14F-4D97-AF65-F5344CB8AC3E}">
        <p14:creationId xmlns:p14="http://schemas.microsoft.com/office/powerpoint/2010/main" val="2273577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C706E6CC-D3E4-C8F0-EF85-AD1BF09AE0B9}"/>
              </a:ext>
            </a:extLst>
          </p:cNvPr>
          <p:cNvSpPr/>
          <p:nvPr/>
        </p:nvSpPr>
        <p:spPr>
          <a:xfrm>
            <a:off x="3084543" y="587635"/>
            <a:ext cx="7702550" cy="615950"/>
          </a:xfrm>
          <a:prstGeom prst="rect">
            <a:avLst/>
          </a:prstGeom>
          <a:noFill/>
          <a:ln/>
        </p:spPr>
        <p:txBody>
          <a:bodyPr wrap="none" lIns="0" tIns="0" rIns="0" bIns="0"/>
          <a:lstStyle/>
          <a:p>
            <a:pPr algn="ctr" rtl="1">
              <a:lnSpc>
                <a:spcPts val="4850"/>
              </a:lnSpc>
              <a:defRPr/>
            </a:pPr>
            <a:r>
              <a:rPr lang="en-US" sz="4000" b="1" kern="0" dirty="0">
                <a:effectLst/>
                <a:latin typeface="Arial" panose="020B0604020202020204" pitchFamily="34" charset="0"/>
                <a:ea typeface="Times New Roman" panose="02020603050405020304" pitchFamily="18" charset="0"/>
                <a:cs typeface="Arial" panose="020B0604020202020204" pitchFamily="34" charset="0"/>
              </a:rPr>
              <a:t>L2 Loss function - (Mean Squared Error – MSE)</a:t>
            </a:r>
            <a:endParaRPr lang="en-US" sz="4000" kern="100" dirty="0">
              <a:effectLst/>
              <a:latin typeface="Aptos" panose="020B0004020202020204" pitchFamily="34" charset="0"/>
              <a:ea typeface="Aptos" panose="020B0004020202020204" pitchFamily="34" charset="0"/>
              <a:cs typeface="Arial" panose="020B0604020202020204" pitchFamily="34" charset="0"/>
            </a:endParaRPr>
          </a:p>
          <a:p>
            <a:pPr algn="r" rtl="1" eaLnBrk="1" fontAlgn="auto" hangingPunct="1">
              <a:lnSpc>
                <a:spcPts val="4850"/>
              </a:lnSpc>
              <a:spcBef>
                <a:spcPts val="0"/>
              </a:spcBef>
              <a:spcAft>
                <a:spcPts val="0"/>
              </a:spcAft>
              <a:defRPr/>
            </a:pPr>
            <a:endParaRPr lang="en-US" sz="3850" dirty="0">
              <a:latin typeface="+mn-lt"/>
              <a:cs typeface="+mn-cs"/>
            </a:endParaRPr>
          </a:p>
        </p:txBody>
      </p:sp>
      <mc:AlternateContent xmlns:mc="http://schemas.openxmlformats.org/markup-compatibility/2006" xmlns:a14="http://schemas.microsoft.com/office/drawing/2010/main">
        <mc:Choice Requires="a14">
          <p:sp>
            <p:nvSpPr>
              <p:cNvPr id="4" name="Text 1">
                <a:extLst>
                  <a:ext uri="{FF2B5EF4-FFF2-40B4-BE49-F238E27FC236}">
                    <a16:creationId xmlns:a16="http://schemas.microsoft.com/office/drawing/2014/main" id="{054F4309-FB40-FBD2-66C4-4283B485C9EC}"/>
                  </a:ext>
                </a:extLst>
              </p:cNvPr>
              <p:cNvSpPr/>
              <p:nvPr/>
            </p:nvSpPr>
            <p:spPr>
              <a:xfrm>
                <a:off x="484188" y="1423988"/>
                <a:ext cx="13249275" cy="2203632"/>
              </a:xfrm>
              <a:prstGeom prst="rect">
                <a:avLst/>
              </a:prstGeom>
              <a:noFill/>
              <a:ln/>
            </p:spPr>
            <p:txBody>
              <a:bodyPr lIns="0" tIns="0" rIns="0" bIns="0"/>
              <a:lstStyle/>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Measures the average squared differences between predicted and true values.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Penalizes larger errors more heavily than L1 loss.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Commonly used in regression tasks due to its smooth and continuous nature, making it easier to optimize with gradient-based methods.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The L2 loss function is represented as </a:t>
                </a:r>
                <a:r>
                  <a:rPr lang="en-US" sz="2000" kern="100" dirty="0">
                    <a:effectLst/>
                    <a:ea typeface="Aptos" panose="020B0004020202020204" pitchFamily="34" charset="0"/>
                    <a:cs typeface="Arial" panose="020B0604020202020204" pitchFamily="34" charset="0"/>
                  </a:rPr>
                  <a:t> </a:t>
                </a:r>
                <a14:m>
                  <m:oMath xmlns:m="http://schemas.openxmlformats.org/officeDocument/2006/math">
                    <m:sSub>
                      <m:sSubPr>
                        <m:ctrlPr>
                          <a:rPr lang="en-US" sz="2000" i="1" kern="100">
                            <a:effectLst/>
                            <a:latin typeface="Cambria Math" panose="02040503050406030204" pitchFamily="18" charset="0"/>
                            <a:ea typeface="Aptos" panose="020B0004020202020204" pitchFamily="34" charset="0"/>
                            <a:cs typeface="Arial" panose="020B0604020202020204" pitchFamily="34" charset="0"/>
                          </a:rPr>
                        </m:ctrlPr>
                      </m:sSubPr>
                      <m:e>
                        <m:r>
                          <a:rPr lang="en-US" sz="2000" i="1" kern="100">
                            <a:effectLst/>
                            <a:latin typeface="Cambria Math" panose="02040503050406030204" pitchFamily="18" charset="0"/>
                            <a:ea typeface="Aptos" panose="020B0004020202020204" pitchFamily="34" charset="0"/>
                            <a:cs typeface="Arial" panose="020B0604020202020204" pitchFamily="34" charset="0"/>
                          </a:rPr>
                          <m:t>𝐿</m:t>
                        </m:r>
                      </m:e>
                      <m:sub>
                        <m:r>
                          <a:rPr lang="en-US" sz="2000" i="1" kern="100">
                            <a:effectLst/>
                            <a:latin typeface="Cambria Math" panose="02040503050406030204" pitchFamily="18" charset="0"/>
                            <a:ea typeface="Aptos" panose="020B0004020202020204" pitchFamily="34" charset="0"/>
                            <a:cs typeface="Arial" panose="020B0604020202020204" pitchFamily="34" charset="0"/>
                          </a:rPr>
                          <m:t>2</m:t>
                        </m:r>
                      </m:sub>
                    </m:sSub>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𝐿</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𝑧</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𝑦</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oMath>
                </a14:m>
                <a:r>
                  <a:rPr lang="en-US" sz="2000" kern="100" dirty="0">
                    <a:effectLst/>
                    <a:ea typeface="Aptos" panose="020B0004020202020204" pitchFamily="34" charset="0"/>
                    <a:cs typeface="Arial" panose="020B0604020202020204" pitchFamily="34" charset="0"/>
                  </a:rPr>
                  <a:t>  = </a:t>
                </a:r>
                <a14:m>
                  <m:oMath xmlns:m="http://schemas.openxmlformats.org/officeDocument/2006/math">
                    <m:sSup>
                      <m:sSupPr>
                        <m:ctrlPr>
                          <a:rPr lang="en-US" sz="2000" i="1" kern="100">
                            <a:effectLst/>
                            <a:latin typeface="Cambria Math" panose="02040503050406030204" pitchFamily="18" charset="0"/>
                            <a:ea typeface="Aptos" panose="020B0004020202020204" pitchFamily="34" charset="0"/>
                            <a:cs typeface="Arial" panose="020B0604020202020204" pitchFamily="34" charset="0"/>
                          </a:rPr>
                        </m:ctrlPr>
                      </m:sSupPr>
                      <m:e>
                        <m:r>
                          <a:rPr lang="en-US" sz="2000" kern="100">
                            <a:effectLst/>
                            <a:latin typeface="Cambria Math" panose="02040503050406030204" pitchFamily="18" charset="0"/>
                            <a:ea typeface="Cambria Math" panose="02040503050406030204" pitchFamily="18" charset="0"/>
                            <a:cs typeface="Arial" panose="020B0604020202020204" pitchFamily="34" charset="0"/>
                          </a:rPr>
                          <m:t>(</m:t>
                        </m:r>
                        <m:r>
                          <a:rPr lang="en-US" sz="2000" i="1" kern="100">
                            <a:effectLst/>
                            <a:latin typeface="Cambria Math" panose="02040503050406030204" pitchFamily="18" charset="0"/>
                            <a:ea typeface="Cambria Math" panose="02040503050406030204" pitchFamily="18" charset="0"/>
                            <a:cs typeface="Arial" panose="020B0604020202020204" pitchFamily="34" charset="0"/>
                          </a:rPr>
                          <m:t>𝑧</m:t>
                        </m:r>
                        <m:r>
                          <a:rPr lang="en-US" sz="2000" i="1" kern="100">
                            <a:effectLst/>
                            <a:latin typeface="Cambria Math" panose="02040503050406030204" pitchFamily="18" charset="0"/>
                            <a:ea typeface="Cambria Math" panose="02040503050406030204" pitchFamily="18" charset="0"/>
                            <a:cs typeface="Arial" panose="020B0604020202020204" pitchFamily="34" charset="0"/>
                          </a:rPr>
                          <m:t>−</m:t>
                        </m:r>
                        <m:r>
                          <a:rPr lang="en-US" sz="2000" i="1" kern="100">
                            <a:effectLst/>
                            <a:latin typeface="Cambria Math" panose="02040503050406030204" pitchFamily="18" charset="0"/>
                            <a:ea typeface="Cambria Math" panose="02040503050406030204" pitchFamily="18" charset="0"/>
                            <a:cs typeface="Arial" panose="020B0604020202020204" pitchFamily="34" charset="0"/>
                          </a:rPr>
                          <m:t>𝑦</m:t>
                        </m:r>
                        <m:r>
                          <a:rPr lang="en-US" sz="2000" kern="100">
                            <a:effectLst/>
                            <a:latin typeface="Cambria Math" panose="02040503050406030204" pitchFamily="18" charset="0"/>
                            <a:ea typeface="Cambria Math" panose="02040503050406030204" pitchFamily="18" charset="0"/>
                            <a:cs typeface="Arial" panose="020B0604020202020204" pitchFamily="34" charset="0"/>
                          </a:rPr>
                          <m:t>)</m:t>
                        </m:r>
                      </m:e>
                      <m:sup>
                        <m:r>
                          <a:rPr lang="en-US" sz="2000" kern="100">
                            <a:effectLst/>
                            <a:latin typeface="Cambria Math" panose="02040503050406030204" pitchFamily="18" charset="0"/>
                            <a:ea typeface="Cambria Math" panose="02040503050406030204" pitchFamily="18" charset="0"/>
                            <a:cs typeface="Arial" panose="020B0604020202020204" pitchFamily="34" charset="0"/>
                          </a:rPr>
                          <m:t>2</m:t>
                        </m:r>
                      </m:sup>
                    </m:sSup>
                  </m:oMath>
                </a14:m>
                <a:r>
                  <a:rPr lang="he-IL" sz="2000" kern="100" dirty="0">
                    <a:effectLst/>
                    <a:ea typeface="Aptos" panose="020B0004020202020204" pitchFamily="34" charset="0"/>
                    <a:cs typeface="Arial" panose="020B0604020202020204" pitchFamily="34" charset="0"/>
                  </a:rPr>
                  <a:t> </a:t>
                </a:r>
                <a:r>
                  <a:rPr lang="en-US" sz="2000" kern="0" dirty="0">
                    <a:effectLst/>
                    <a:ea typeface="Times New Roman" panose="02020603050405020304" pitchFamily="18" charset="0"/>
                    <a:cs typeface="Arial" panose="020B0604020202020204" pitchFamily="34" charset="0"/>
                  </a:rPr>
                  <a:t>.</a:t>
                </a:r>
                <a:endParaRPr lang="en-US" sz="2000" kern="100" dirty="0">
                  <a:effectLst/>
                  <a:ea typeface="Aptos" panose="020B0004020202020204" pitchFamily="34" charset="0"/>
                  <a:cs typeface="Arial" panose="020B0604020202020204" pitchFamily="34" charset="0"/>
                </a:endParaRPr>
              </a:p>
              <a:p>
                <a:pPr algn="l" rtl="0">
                  <a:lnSpc>
                    <a:spcPct val="107000"/>
                  </a:lnSpc>
                  <a:spcAft>
                    <a:spcPts val="800"/>
                  </a:spcAft>
                </a:pPr>
                <a:endParaRPr lang="en-US" sz="2000" kern="100" dirty="0">
                  <a:effectLst/>
                  <a:ea typeface="Aptos" panose="020B0004020202020204" pitchFamily="34" charset="0"/>
                  <a:cs typeface="Arial" panose="020B0604020202020204" pitchFamily="34" charset="0"/>
                </a:endParaRPr>
              </a:p>
            </p:txBody>
          </p:sp>
        </mc:Choice>
        <mc:Fallback xmlns="">
          <p:sp>
            <p:nvSpPr>
              <p:cNvPr id="4" name="Text 1">
                <a:extLst>
                  <a:ext uri="{FF2B5EF4-FFF2-40B4-BE49-F238E27FC236}">
                    <a16:creationId xmlns:a16="http://schemas.microsoft.com/office/drawing/2014/main" id="{054F4309-FB40-FBD2-66C4-4283B485C9EC}"/>
                  </a:ext>
                </a:extLst>
              </p:cNvPr>
              <p:cNvSpPr>
                <a:spLocks noRot="1" noChangeAspect="1" noMove="1" noResize="1" noEditPoints="1" noAdjustHandles="1" noChangeArrowheads="1" noChangeShapeType="1" noTextEdit="1"/>
              </p:cNvSpPr>
              <p:nvPr/>
            </p:nvSpPr>
            <p:spPr>
              <a:xfrm>
                <a:off x="484188" y="1423988"/>
                <a:ext cx="13249275" cy="2203632"/>
              </a:xfrm>
              <a:prstGeom prst="rect">
                <a:avLst/>
              </a:prstGeom>
              <a:blipFill>
                <a:blip r:embed="rId3"/>
                <a:stretch>
                  <a:fillRect l="-598" t="-3324"/>
                </a:stretch>
              </a:blipFill>
              <a:ln/>
            </p:spPr>
            <p:txBody>
              <a:bodyPr/>
              <a:lstStyle/>
              <a:p>
                <a:r>
                  <a:rPr lang="he-IL">
                    <a:noFill/>
                  </a:rPr>
                  <a:t> </a:t>
                </a:r>
              </a:p>
            </p:txBody>
          </p:sp>
        </mc:Fallback>
      </mc:AlternateContent>
      <p:pic>
        <p:nvPicPr>
          <p:cNvPr id="6" name="תמונה 5">
            <a:extLst>
              <a:ext uri="{FF2B5EF4-FFF2-40B4-BE49-F238E27FC236}">
                <a16:creationId xmlns:a16="http://schemas.microsoft.com/office/drawing/2014/main" id="{B003E785-5CF3-D76F-F3AE-45BDD4E3C510}"/>
              </a:ext>
            </a:extLst>
          </p:cNvPr>
          <p:cNvPicPr>
            <a:picLocks noChangeAspect="1"/>
          </p:cNvPicPr>
          <p:nvPr/>
        </p:nvPicPr>
        <p:blipFill>
          <a:blip r:embed="rId4"/>
          <a:stretch>
            <a:fillRect/>
          </a:stretch>
        </p:blipFill>
        <p:spPr>
          <a:xfrm>
            <a:off x="2405266" y="4114801"/>
            <a:ext cx="2269312" cy="3127577"/>
          </a:xfrm>
          <a:prstGeom prst="rect">
            <a:avLst/>
          </a:prstGeom>
        </p:spPr>
      </p:pic>
      <p:pic>
        <p:nvPicPr>
          <p:cNvPr id="8" name="תמונה 7">
            <a:extLst>
              <a:ext uri="{FF2B5EF4-FFF2-40B4-BE49-F238E27FC236}">
                <a16:creationId xmlns:a16="http://schemas.microsoft.com/office/drawing/2014/main" id="{042D7D02-7579-92D1-66D2-E1EC37DB87C0}"/>
              </a:ext>
            </a:extLst>
          </p:cNvPr>
          <p:cNvPicPr>
            <a:picLocks noChangeAspect="1"/>
          </p:cNvPicPr>
          <p:nvPr/>
        </p:nvPicPr>
        <p:blipFill>
          <a:blip r:embed="rId5"/>
          <a:stretch>
            <a:fillRect/>
          </a:stretch>
        </p:blipFill>
        <p:spPr>
          <a:xfrm>
            <a:off x="8974480" y="4110229"/>
            <a:ext cx="2269312" cy="3133197"/>
          </a:xfrm>
          <a:prstGeom prst="rect">
            <a:avLst/>
          </a:prstGeom>
        </p:spPr>
      </p:pic>
      <p:sp>
        <p:nvSpPr>
          <p:cNvPr id="9" name="חץ: ימינה 8">
            <a:extLst>
              <a:ext uri="{FF2B5EF4-FFF2-40B4-BE49-F238E27FC236}">
                <a16:creationId xmlns:a16="http://schemas.microsoft.com/office/drawing/2014/main" id="{C7A71D53-D1BE-87C1-7AD4-E270B79220F4}"/>
              </a:ext>
            </a:extLst>
          </p:cNvPr>
          <p:cNvSpPr/>
          <p:nvPr/>
        </p:nvSpPr>
        <p:spPr>
          <a:xfrm>
            <a:off x="6010508" y="5462146"/>
            <a:ext cx="1304692" cy="42374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869904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1506" name="Text 0">
            <a:extLst>
              <a:ext uri="{FF2B5EF4-FFF2-40B4-BE49-F238E27FC236}">
                <a16:creationId xmlns:a16="http://schemas.microsoft.com/office/drawing/2014/main" id="{96187E17-92C4-A46C-7C1E-2552CFED2909}"/>
              </a:ext>
            </a:extLst>
          </p:cNvPr>
          <p:cNvSpPr>
            <a:spLocks noChangeArrowheads="1"/>
          </p:cNvSpPr>
          <p:nvPr/>
        </p:nvSpPr>
        <p:spPr bwMode="auto">
          <a:xfrm>
            <a:off x="3527425" y="647700"/>
            <a:ext cx="7575550"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4500"/>
              </a:lnSpc>
            </a:pPr>
            <a:r>
              <a:rPr lang="en-US" altLang="he-IL" sz="3600" dirty="0">
                <a:solidFill>
                  <a:srgbClr val="FFFFFF"/>
                </a:solidFill>
                <a:latin typeface="Roboto" panose="02000000000000000000" pitchFamily="2" charset="0"/>
              </a:rPr>
              <a:t>Expected Achievements and Process</a:t>
            </a:r>
            <a:endParaRPr lang="en-US" altLang="he-IL" sz="3600" dirty="0"/>
          </a:p>
        </p:txBody>
      </p:sp>
      <p:sp>
        <p:nvSpPr>
          <p:cNvPr id="21507" name="Text 1">
            <a:extLst>
              <a:ext uri="{FF2B5EF4-FFF2-40B4-BE49-F238E27FC236}">
                <a16:creationId xmlns:a16="http://schemas.microsoft.com/office/drawing/2014/main" id="{4C024959-CCB9-3185-C172-C696ADFBD800}"/>
              </a:ext>
            </a:extLst>
          </p:cNvPr>
          <p:cNvSpPr>
            <a:spLocks noChangeArrowheads="1"/>
          </p:cNvSpPr>
          <p:nvPr/>
        </p:nvSpPr>
        <p:spPr bwMode="auto">
          <a:xfrm>
            <a:off x="3527425" y="1495425"/>
            <a:ext cx="7861300"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300"/>
              </a:lnSpc>
            </a:pPr>
            <a:r>
              <a:rPr lang="en-US" altLang="he-IL" sz="1400" dirty="0">
                <a:solidFill>
                  <a:srgbClr val="CFD0D8"/>
                </a:solidFill>
                <a:latin typeface="Roboto" panose="02000000000000000000" pitchFamily="2" charset="0"/>
              </a:rPr>
              <a:t>The project aims to explore a new Noise2Noise architecture using ResNet-50 instead of the traditional U-Net. We believe ResNet-50 might perform better due to its ability to handle complex image features. The process involves using pairs of noisy images from datasets like SSID to train the model. Hyperparameters will be explored to optimize performance, and loss functions will be used to test the model's accuracy.</a:t>
            </a:r>
            <a:endParaRPr lang="en-US" altLang="he-IL" sz="1400" dirty="0"/>
          </a:p>
        </p:txBody>
      </p:sp>
      <p:sp>
        <p:nvSpPr>
          <p:cNvPr id="21508" name="Shape 2">
            <a:extLst>
              <a:ext uri="{FF2B5EF4-FFF2-40B4-BE49-F238E27FC236}">
                <a16:creationId xmlns:a16="http://schemas.microsoft.com/office/drawing/2014/main" id="{4305C646-ACFA-03F8-DCF9-B15B340D7FA8}"/>
              </a:ext>
            </a:extLst>
          </p:cNvPr>
          <p:cNvSpPr>
            <a:spLocks noChangeArrowheads="1"/>
          </p:cNvSpPr>
          <p:nvPr/>
        </p:nvSpPr>
        <p:spPr bwMode="auto">
          <a:xfrm>
            <a:off x="3527425" y="3375025"/>
            <a:ext cx="412750" cy="411163"/>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6" name="Text 3">
            <a:extLst>
              <a:ext uri="{FF2B5EF4-FFF2-40B4-BE49-F238E27FC236}">
                <a16:creationId xmlns:a16="http://schemas.microsoft.com/office/drawing/2014/main" id="{957DE8B7-22D0-8CDF-8414-5AA8AD32FD60}"/>
              </a:ext>
            </a:extLst>
          </p:cNvPr>
          <p:cNvSpPr/>
          <p:nvPr/>
        </p:nvSpPr>
        <p:spPr>
          <a:xfrm>
            <a:off x="3656013" y="3443288"/>
            <a:ext cx="155575" cy="274637"/>
          </a:xfrm>
          <a:prstGeom prst="rect">
            <a:avLst/>
          </a:prstGeom>
          <a:noFill/>
          <a:ln/>
        </p:spPr>
        <p:txBody>
          <a:bodyPr wrap="none" lIns="0" tIns="0" rIns="0" bIns="0"/>
          <a:lstStyle/>
          <a:p>
            <a:pPr algn="ctr" rtl="1" eaLnBrk="1" fontAlgn="auto" hangingPunct="1">
              <a:lnSpc>
                <a:spcPts val="2150"/>
              </a:lnSpc>
              <a:spcBef>
                <a:spcPts val="0"/>
              </a:spcBef>
              <a:spcAft>
                <a:spcPts val="0"/>
              </a:spcAft>
              <a:defRPr/>
            </a:pPr>
            <a:r>
              <a:rPr lang="en-US" sz="2150" dirty="0">
                <a:solidFill>
                  <a:srgbClr val="CFD0D8"/>
                </a:solidFill>
                <a:latin typeface="Roboto" pitchFamily="34" charset="0"/>
                <a:ea typeface="Roboto" pitchFamily="34" charset="-122"/>
                <a:cs typeface="Roboto" pitchFamily="34" charset="-120"/>
              </a:rPr>
              <a:t>1</a:t>
            </a:r>
            <a:endParaRPr lang="en-US" sz="2150" dirty="0">
              <a:latin typeface="+mn-lt"/>
              <a:cs typeface="+mn-cs"/>
            </a:endParaRPr>
          </a:p>
        </p:txBody>
      </p:sp>
      <p:sp>
        <p:nvSpPr>
          <p:cNvPr id="21510" name="Text 4">
            <a:extLst>
              <a:ext uri="{FF2B5EF4-FFF2-40B4-BE49-F238E27FC236}">
                <a16:creationId xmlns:a16="http://schemas.microsoft.com/office/drawing/2014/main" id="{EB6A548B-BCF3-99E3-5A54-A5FDD92E171D}"/>
              </a:ext>
            </a:extLst>
          </p:cNvPr>
          <p:cNvSpPr>
            <a:spLocks noChangeArrowheads="1"/>
          </p:cNvSpPr>
          <p:nvPr/>
        </p:nvSpPr>
        <p:spPr bwMode="auto">
          <a:xfrm>
            <a:off x="4122738" y="3375025"/>
            <a:ext cx="2325687"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dirty="0">
                <a:solidFill>
                  <a:srgbClr val="CFD0D8"/>
                </a:solidFill>
                <a:latin typeface="Roboto" panose="02000000000000000000" pitchFamily="2" charset="0"/>
              </a:rPr>
              <a:t>Compare Performance</a:t>
            </a:r>
            <a:endParaRPr lang="en-US" altLang="he-IL" dirty="0"/>
          </a:p>
        </p:txBody>
      </p:sp>
      <p:sp>
        <p:nvSpPr>
          <p:cNvPr id="21511" name="Text 5">
            <a:extLst>
              <a:ext uri="{FF2B5EF4-FFF2-40B4-BE49-F238E27FC236}">
                <a16:creationId xmlns:a16="http://schemas.microsoft.com/office/drawing/2014/main" id="{EAE948AF-6DCD-7B80-12FB-83FA72CE9B77}"/>
              </a:ext>
            </a:extLst>
          </p:cNvPr>
          <p:cNvSpPr>
            <a:spLocks noChangeArrowheads="1"/>
          </p:cNvSpPr>
          <p:nvPr/>
        </p:nvSpPr>
        <p:spPr bwMode="auto">
          <a:xfrm>
            <a:off x="1866106" y="3860802"/>
            <a:ext cx="7265987"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300"/>
              </a:lnSpc>
            </a:pPr>
            <a:r>
              <a:rPr lang="en-US" altLang="he-IL" sz="1400" dirty="0">
                <a:solidFill>
                  <a:srgbClr val="CFD0D8"/>
                </a:solidFill>
                <a:latin typeface="Roboto" panose="02000000000000000000" pitchFamily="2" charset="0"/>
              </a:rPr>
              <a:t>Evaluate ResNet-50 against U-Net under the same conditions</a:t>
            </a:r>
            <a:endParaRPr lang="en-US" altLang="he-IL" sz="1400" dirty="0"/>
          </a:p>
        </p:txBody>
      </p:sp>
      <p:sp>
        <p:nvSpPr>
          <p:cNvPr id="21512" name="Shape 6">
            <a:extLst>
              <a:ext uri="{FF2B5EF4-FFF2-40B4-BE49-F238E27FC236}">
                <a16:creationId xmlns:a16="http://schemas.microsoft.com/office/drawing/2014/main" id="{1F59F7E0-7221-151E-8DE9-21BACD6F5AFC}"/>
              </a:ext>
            </a:extLst>
          </p:cNvPr>
          <p:cNvSpPr>
            <a:spLocks noChangeArrowheads="1"/>
          </p:cNvSpPr>
          <p:nvPr/>
        </p:nvSpPr>
        <p:spPr bwMode="auto">
          <a:xfrm>
            <a:off x="3527425" y="4452938"/>
            <a:ext cx="412750" cy="412750"/>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0" name="Text 7">
            <a:extLst>
              <a:ext uri="{FF2B5EF4-FFF2-40B4-BE49-F238E27FC236}">
                <a16:creationId xmlns:a16="http://schemas.microsoft.com/office/drawing/2014/main" id="{9C5B65FC-0C13-AEA0-3243-9B4B621D804A}"/>
              </a:ext>
            </a:extLst>
          </p:cNvPr>
          <p:cNvSpPr/>
          <p:nvPr/>
        </p:nvSpPr>
        <p:spPr>
          <a:xfrm>
            <a:off x="3656013" y="4521200"/>
            <a:ext cx="155575" cy="276225"/>
          </a:xfrm>
          <a:prstGeom prst="rect">
            <a:avLst/>
          </a:prstGeom>
          <a:noFill/>
          <a:ln/>
        </p:spPr>
        <p:txBody>
          <a:bodyPr wrap="none" lIns="0" tIns="0" rIns="0" bIns="0"/>
          <a:lstStyle/>
          <a:p>
            <a:pPr algn="ctr" rtl="1" eaLnBrk="1" fontAlgn="auto" hangingPunct="1">
              <a:lnSpc>
                <a:spcPts val="2150"/>
              </a:lnSpc>
              <a:spcBef>
                <a:spcPts val="0"/>
              </a:spcBef>
              <a:spcAft>
                <a:spcPts val="0"/>
              </a:spcAft>
              <a:defRPr/>
            </a:pPr>
            <a:r>
              <a:rPr lang="en-US" sz="2150" dirty="0">
                <a:solidFill>
                  <a:srgbClr val="CFD0D8"/>
                </a:solidFill>
                <a:latin typeface="Roboto" pitchFamily="34" charset="0"/>
                <a:ea typeface="Roboto" pitchFamily="34" charset="-122"/>
                <a:cs typeface="Roboto" pitchFamily="34" charset="-120"/>
              </a:rPr>
              <a:t>2</a:t>
            </a:r>
            <a:endParaRPr lang="en-US" sz="2150" dirty="0">
              <a:latin typeface="+mn-lt"/>
              <a:cs typeface="+mn-cs"/>
            </a:endParaRPr>
          </a:p>
        </p:txBody>
      </p:sp>
      <p:sp>
        <p:nvSpPr>
          <p:cNvPr id="21514" name="Text 8">
            <a:extLst>
              <a:ext uri="{FF2B5EF4-FFF2-40B4-BE49-F238E27FC236}">
                <a16:creationId xmlns:a16="http://schemas.microsoft.com/office/drawing/2014/main" id="{AC24D4BC-3754-5DE4-BE40-802CC6649380}"/>
              </a:ext>
            </a:extLst>
          </p:cNvPr>
          <p:cNvSpPr>
            <a:spLocks noChangeArrowheads="1"/>
          </p:cNvSpPr>
          <p:nvPr/>
        </p:nvSpPr>
        <p:spPr bwMode="auto">
          <a:xfrm>
            <a:off x="4122738" y="4452938"/>
            <a:ext cx="2752725"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dirty="0">
                <a:solidFill>
                  <a:srgbClr val="CFD0D8"/>
                </a:solidFill>
                <a:latin typeface="Roboto" panose="02000000000000000000" pitchFamily="2" charset="0"/>
              </a:rPr>
              <a:t>Optimize Hyperparameters</a:t>
            </a:r>
            <a:endParaRPr lang="en-US" altLang="he-IL" dirty="0"/>
          </a:p>
        </p:txBody>
      </p:sp>
      <p:sp>
        <p:nvSpPr>
          <p:cNvPr id="21515" name="Text 9">
            <a:extLst>
              <a:ext uri="{FF2B5EF4-FFF2-40B4-BE49-F238E27FC236}">
                <a16:creationId xmlns:a16="http://schemas.microsoft.com/office/drawing/2014/main" id="{AD634711-8430-37BF-B1BD-04A35AE4AECC}"/>
              </a:ext>
            </a:extLst>
          </p:cNvPr>
          <p:cNvSpPr>
            <a:spLocks noChangeArrowheads="1"/>
          </p:cNvSpPr>
          <p:nvPr/>
        </p:nvSpPr>
        <p:spPr bwMode="auto">
          <a:xfrm>
            <a:off x="799675" y="4821239"/>
            <a:ext cx="7265987"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300"/>
              </a:lnSpc>
            </a:pPr>
            <a:r>
              <a:rPr lang="en-US" altLang="he-IL" sz="1400" dirty="0">
                <a:solidFill>
                  <a:srgbClr val="CFD0D8"/>
                </a:solidFill>
                <a:latin typeface="Roboto" panose="02000000000000000000" pitchFamily="2" charset="0"/>
              </a:rPr>
              <a:t>Explore settings to enhance model performance</a:t>
            </a:r>
            <a:endParaRPr lang="en-US" altLang="he-IL" sz="1400" dirty="0"/>
          </a:p>
        </p:txBody>
      </p:sp>
      <p:sp>
        <p:nvSpPr>
          <p:cNvPr id="21516" name="Shape 10">
            <a:extLst>
              <a:ext uri="{FF2B5EF4-FFF2-40B4-BE49-F238E27FC236}">
                <a16:creationId xmlns:a16="http://schemas.microsoft.com/office/drawing/2014/main" id="{CA7BA2C5-3519-2078-4FF9-AF7FDD58A56F}"/>
              </a:ext>
            </a:extLst>
          </p:cNvPr>
          <p:cNvSpPr>
            <a:spLocks noChangeArrowheads="1"/>
          </p:cNvSpPr>
          <p:nvPr/>
        </p:nvSpPr>
        <p:spPr bwMode="auto">
          <a:xfrm>
            <a:off x="3527425" y="5532438"/>
            <a:ext cx="412750" cy="412750"/>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4" name="Text 11">
            <a:extLst>
              <a:ext uri="{FF2B5EF4-FFF2-40B4-BE49-F238E27FC236}">
                <a16:creationId xmlns:a16="http://schemas.microsoft.com/office/drawing/2014/main" id="{8E0B54B8-A48B-4F61-5AD7-0642061978D7}"/>
              </a:ext>
            </a:extLst>
          </p:cNvPr>
          <p:cNvSpPr/>
          <p:nvPr/>
        </p:nvSpPr>
        <p:spPr>
          <a:xfrm>
            <a:off x="3656013" y="5600700"/>
            <a:ext cx="155575" cy="274638"/>
          </a:xfrm>
          <a:prstGeom prst="rect">
            <a:avLst/>
          </a:prstGeom>
          <a:noFill/>
          <a:ln/>
        </p:spPr>
        <p:txBody>
          <a:bodyPr wrap="none" lIns="0" tIns="0" rIns="0" bIns="0"/>
          <a:lstStyle/>
          <a:p>
            <a:pPr algn="ctr" rtl="1" eaLnBrk="1" fontAlgn="auto" hangingPunct="1">
              <a:lnSpc>
                <a:spcPts val="2150"/>
              </a:lnSpc>
              <a:spcBef>
                <a:spcPts val="0"/>
              </a:spcBef>
              <a:spcAft>
                <a:spcPts val="0"/>
              </a:spcAft>
              <a:defRPr/>
            </a:pPr>
            <a:r>
              <a:rPr lang="en-US" sz="2150" dirty="0">
                <a:solidFill>
                  <a:srgbClr val="CFD0D8"/>
                </a:solidFill>
                <a:latin typeface="Roboto" pitchFamily="34" charset="0"/>
                <a:ea typeface="Roboto" pitchFamily="34" charset="-122"/>
                <a:cs typeface="Roboto" pitchFamily="34" charset="-120"/>
              </a:rPr>
              <a:t>3</a:t>
            </a:r>
            <a:endParaRPr lang="en-US" sz="2150" dirty="0">
              <a:latin typeface="+mn-lt"/>
              <a:cs typeface="+mn-cs"/>
            </a:endParaRPr>
          </a:p>
        </p:txBody>
      </p:sp>
      <p:sp>
        <p:nvSpPr>
          <p:cNvPr id="21518" name="Text 12">
            <a:extLst>
              <a:ext uri="{FF2B5EF4-FFF2-40B4-BE49-F238E27FC236}">
                <a16:creationId xmlns:a16="http://schemas.microsoft.com/office/drawing/2014/main" id="{7291B7D4-A3E6-9FB9-2898-FDAA9D8CA17B}"/>
              </a:ext>
            </a:extLst>
          </p:cNvPr>
          <p:cNvSpPr>
            <a:spLocks noChangeArrowheads="1"/>
          </p:cNvSpPr>
          <p:nvPr/>
        </p:nvSpPr>
        <p:spPr bwMode="auto">
          <a:xfrm>
            <a:off x="4122738" y="5532438"/>
            <a:ext cx="22907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250"/>
              </a:lnSpc>
            </a:pPr>
            <a:r>
              <a:rPr lang="en-US" altLang="he-IL" dirty="0">
                <a:solidFill>
                  <a:srgbClr val="CFD0D8"/>
                </a:solidFill>
                <a:latin typeface="Roboto" panose="02000000000000000000" pitchFamily="2" charset="0"/>
              </a:rPr>
              <a:t>Test Accuracy</a:t>
            </a:r>
            <a:endParaRPr lang="en-US" altLang="he-IL" dirty="0"/>
          </a:p>
        </p:txBody>
      </p:sp>
      <p:sp>
        <p:nvSpPr>
          <p:cNvPr id="21519" name="Text 13">
            <a:extLst>
              <a:ext uri="{FF2B5EF4-FFF2-40B4-BE49-F238E27FC236}">
                <a16:creationId xmlns:a16="http://schemas.microsoft.com/office/drawing/2014/main" id="{58E8F2FB-1B28-67D7-D050-3F697D975300}"/>
              </a:ext>
            </a:extLst>
          </p:cNvPr>
          <p:cNvSpPr>
            <a:spLocks noChangeArrowheads="1"/>
          </p:cNvSpPr>
          <p:nvPr/>
        </p:nvSpPr>
        <p:spPr bwMode="auto">
          <a:xfrm>
            <a:off x="615156" y="5927725"/>
            <a:ext cx="7265987"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300"/>
              </a:lnSpc>
            </a:pPr>
            <a:r>
              <a:rPr lang="en-US" altLang="he-IL" sz="1400" dirty="0">
                <a:solidFill>
                  <a:srgbClr val="CFD0D8"/>
                </a:solidFill>
                <a:latin typeface="Roboto" panose="02000000000000000000" pitchFamily="2" charset="0"/>
              </a:rPr>
              <a:t>Use loss functions to assess model precision</a:t>
            </a:r>
            <a:endParaRPr lang="en-US" altLang="he-IL" sz="1400" dirty="0"/>
          </a:p>
        </p:txBody>
      </p:sp>
      <p:sp>
        <p:nvSpPr>
          <p:cNvPr id="21520" name="Shape 14">
            <a:extLst>
              <a:ext uri="{FF2B5EF4-FFF2-40B4-BE49-F238E27FC236}">
                <a16:creationId xmlns:a16="http://schemas.microsoft.com/office/drawing/2014/main" id="{24D64FF8-1BC2-73C9-3B1A-23C01C1331D5}"/>
              </a:ext>
            </a:extLst>
          </p:cNvPr>
          <p:cNvSpPr>
            <a:spLocks noChangeArrowheads="1"/>
          </p:cNvSpPr>
          <p:nvPr/>
        </p:nvSpPr>
        <p:spPr bwMode="auto">
          <a:xfrm>
            <a:off x="3527425" y="6610350"/>
            <a:ext cx="412750" cy="412750"/>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8" name="Text 15">
            <a:extLst>
              <a:ext uri="{FF2B5EF4-FFF2-40B4-BE49-F238E27FC236}">
                <a16:creationId xmlns:a16="http://schemas.microsoft.com/office/drawing/2014/main" id="{662A7C1F-6A20-2E87-277C-789A096688BD}"/>
              </a:ext>
            </a:extLst>
          </p:cNvPr>
          <p:cNvSpPr/>
          <p:nvPr/>
        </p:nvSpPr>
        <p:spPr>
          <a:xfrm>
            <a:off x="3656013" y="6680200"/>
            <a:ext cx="155575" cy="274638"/>
          </a:xfrm>
          <a:prstGeom prst="rect">
            <a:avLst/>
          </a:prstGeom>
          <a:noFill/>
          <a:ln/>
        </p:spPr>
        <p:txBody>
          <a:bodyPr wrap="none" lIns="0" tIns="0" rIns="0" bIns="0"/>
          <a:lstStyle/>
          <a:p>
            <a:pPr algn="ctr" rtl="1" eaLnBrk="1" fontAlgn="auto" hangingPunct="1">
              <a:lnSpc>
                <a:spcPts val="2150"/>
              </a:lnSpc>
              <a:spcBef>
                <a:spcPts val="0"/>
              </a:spcBef>
              <a:spcAft>
                <a:spcPts val="0"/>
              </a:spcAft>
              <a:defRPr/>
            </a:pPr>
            <a:r>
              <a:rPr lang="en-US" sz="2150" dirty="0">
                <a:solidFill>
                  <a:srgbClr val="CFD0D8"/>
                </a:solidFill>
                <a:latin typeface="Roboto" pitchFamily="34" charset="0"/>
                <a:ea typeface="Roboto" pitchFamily="34" charset="-122"/>
                <a:cs typeface="Roboto" pitchFamily="34" charset="-120"/>
              </a:rPr>
              <a:t>4</a:t>
            </a:r>
            <a:endParaRPr lang="en-US" sz="2150" dirty="0">
              <a:latin typeface="+mn-lt"/>
              <a:cs typeface="+mn-cs"/>
            </a:endParaRPr>
          </a:p>
        </p:txBody>
      </p:sp>
      <p:sp>
        <p:nvSpPr>
          <p:cNvPr id="21522" name="Text 16">
            <a:extLst>
              <a:ext uri="{FF2B5EF4-FFF2-40B4-BE49-F238E27FC236}">
                <a16:creationId xmlns:a16="http://schemas.microsoft.com/office/drawing/2014/main" id="{0908BC78-1D5E-4140-F273-B48272E374E2}"/>
              </a:ext>
            </a:extLst>
          </p:cNvPr>
          <p:cNvSpPr>
            <a:spLocks noChangeArrowheads="1"/>
          </p:cNvSpPr>
          <p:nvPr/>
        </p:nvSpPr>
        <p:spPr bwMode="auto">
          <a:xfrm>
            <a:off x="4122738" y="6610350"/>
            <a:ext cx="3221037"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a:solidFill>
                  <a:srgbClr val="CFD0D8"/>
                </a:solidFill>
                <a:latin typeface="Roboto" panose="02000000000000000000" pitchFamily="2" charset="0"/>
              </a:rPr>
              <a:t>Enhance Denoising Capabilities</a:t>
            </a:r>
            <a:endParaRPr lang="en-US" altLang="he-IL"/>
          </a:p>
        </p:txBody>
      </p:sp>
      <p:sp>
        <p:nvSpPr>
          <p:cNvPr id="21523" name="Text 17">
            <a:extLst>
              <a:ext uri="{FF2B5EF4-FFF2-40B4-BE49-F238E27FC236}">
                <a16:creationId xmlns:a16="http://schemas.microsoft.com/office/drawing/2014/main" id="{6E46B28E-6DC1-7297-5407-B122770126D5}"/>
              </a:ext>
            </a:extLst>
          </p:cNvPr>
          <p:cNvSpPr>
            <a:spLocks noChangeArrowheads="1"/>
          </p:cNvSpPr>
          <p:nvPr/>
        </p:nvSpPr>
        <p:spPr bwMode="auto">
          <a:xfrm>
            <a:off x="801262" y="6946106"/>
            <a:ext cx="7264400"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300"/>
              </a:lnSpc>
            </a:pPr>
            <a:r>
              <a:rPr lang="en-US" altLang="he-IL" sz="1400" dirty="0">
                <a:solidFill>
                  <a:srgbClr val="CFD0D8"/>
                </a:solidFill>
                <a:latin typeface="Roboto" panose="02000000000000000000" pitchFamily="2" charset="0"/>
              </a:rPr>
              <a:t>Improve performance across various noise types</a:t>
            </a:r>
            <a:endParaRPr lang="en-US" altLang="he-IL"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22EC7C0E-6FDE-EB47-D629-F75D3A885476}"/>
              </a:ext>
            </a:extLst>
          </p:cNvPr>
          <p:cNvSpPr/>
          <p:nvPr/>
        </p:nvSpPr>
        <p:spPr>
          <a:xfrm>
            <a:off x="3340100" y="477838"/>
            <a:ext cx="7794625" cy="1204912"/>
          </a:xfrm>
          <a:prstGeom prst="rect">
            <a:avLst/>
          </a:prstGeom>
          <a:noFill/>
          <a:ln/>
        </p:spPr>
        <p:txBody>
          <a:bodyPr lIns="0" tIns="0" rIns="0" bIns="0"/>
          <a:lstStyle/>
          <a:p>
            <a:pPr algn="ctr" rtl="1" eaLnBrk="1" fontAlgn="auto" hangingPunct="1">
              <a:lnSpc>
                <a:spcPts val="4700"/>
              </a:lnSpc>
              <a:spcBef>
                <a:spcPts val="0"/>
              </a:spcBef>
              <a:spcAft>
                <a:spcPts val="0"/>
              </a:spcAft>
              <a:defRPr/>
            </a:pPr>
            <a:r>
              <a:rPr lang="en-US" sz="3750" dirty="0">
                <a:solidFill>
                  <a:srgbClr val="FFFFFF"/>
                </a:solidFill>
                <a:latin typeface="Roboto" pitchFamily="34" charset="0"/>
                <a:ea typeface="Roboto" pitchFamily="34" charset="-122"/>
                <a:cs typeface="Roboto" pitchFamily="34" charset="-120"/>
              </a:rPr>
              <a:t>Model Diagrams</a:t>
            </a:r>
            <a:endParaRPr lang="en-US" sz="3750" dirty="0">
              <a:latin typeface="+mn-lt"/>
              <a:cs typeface="+mn-cs"/>
            </a:endParaRPr>
          </a:p>
        </p:txBody>
      </p:sp>
      <p:sp>
        <p:nvSpPr>
          <p:cNvPr id="23555" name="Text 1">
            <a:extLst>
              <a:ext uri="{FF2B5EF4-FFF2-40B4-BE49-F238E27FC236}">
                <a16:creationId xmlns:a16="http://schemas.microsoft.com/office/drawing/2014/main" id="{7362F4F4-A1D2-878E-E7BF-716130D10E49}"/>
              </a:ext>
            </a:extLst>
          </p:cNvPr>
          <p:cNvSpPr>
            <a:spLocks noChangeArrowheads="1"/>
          </p:cNvSpPr>
          <p:nvPr/>
        </p:nvSpPr>
        <p:spPr bwMode="auto">
          <a:xfrm>
            <a:off x="1930672" y="1755775"/>
            <a:ext cx="10190704" cy="160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r>
              <a:rPr lang="en-US" altLang="he-IL" dirty="0">
                <a:solidFill>
                  <a:srgbClr val="CFD0D8"/>
                </a:solidFill>
                <a:latin typeface="Roboto" panose="02000000000000000000" pitchFamily="2" charset="0"/>
              </a:rPr>
              <a:t>The training process involves feeding preprocessed noisy image pairs to the ResNet-50 model, which learns to map noisy images to cleaner counterparts by minimizing an L2 loss function. During validation, a separate set of noisy image pairs is used to assess the model's generalization. In the testing phase, an independent dataset is used to evaluate the quality of the denoised output using metrics like PSNR and MSE.</a:t>
            </a:r>
            <a:endParaRPr lang="en-US" altLang="he-IL" dirty="0"/>
          </a:p>
        </p:txBody>
      </p:sp>
      <p:sp>
        <p:nvSpPr>
          <p:cNvPr id="23556" name="Shape 2">
            <a:extLst>
              <a:ext uri="{FF2B5EF4-FFF2-40B4-BE49-F238E27FC236}">
                <a16:creationId xmlns:a16="http://schemas.microsoft.com/office/drawing/2014/main" id="{874F0121-3598-489E-BB50-BFEBC55B8AE0}"/>
              </a:ext>
            </a:extLst>
          </p:cNvPr>
          <p:cNvSpPr>
            <a:spLocks noChangeArrowheads="1"/>
          </p:cNvSpPr>
          <p:nvPr/>
        </p:nvSpPr>
        <p:spPr bwMode="auto">
          <a:xfrm>
            <a:off x="2981325" y="3732213"/>
            <a:ext cx="23813" cy="3717925"/>
          </a:xfrm>
          <a:prstGeom prst="roundRect">
            <a:avLst>
              <a:gd name="adj" fmla="val 354176"/>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23557" name="Shape 3">
            <a:extLst>
              <a:ext uri="{FF2B5EF4-FFF2-40B4-BE49-F238E27FC236}">
                <a16:creationId xmlns:a16="http://schemas.microsoft.com/office/drawing/2014/main" id="{F96314DF-F96B-4CE5-1179-CBE5311BC424}"/>
              </a:ext>
            </a:extLst>
          </p:cNvPr>
          <p:cNvSpPr>
            <a:spLocks noChangeArrowheads="1"/>
          </p:cNvSpPr>
          <p:nvPr/>
        </p:nvSpPr>
        <p:spPr bwMode="auto">
          <a:xfrm>
            <a:off x="3187700" y="4154488"/>
            <a:ext cx="674688" cy="22225"/>
          </a:xfrm>
          <a:prstGeom prst="roundRect">
            <a:avLst>
              <a:gd name="adj" fmla="val 354176"/>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23558" name="Shape 4">
            <a:extLst>
              <a:ext uri="{FF2B5EF4-FFF2-40B4-BE49-F238E27FC236}">
                <a16:creationId xmlns:a16="http://schemas.microsoft.com/office/drawing/2014/main" id="{F9A13DFF-81DE-383A-CA12-CB5FD7715943}"/>
              </a:ext>
            </a:extLst>
          </p:cNvPr>
          <p:cNvSpPr>
            <a:spLocks noChangeArrowheads="1"/>
          </p:cNvSpPr>
          <p:nvPr/>
        </p:nvSpPr>
        <p:spPr bwMode="auto">
          <a:xfrm>
            <a:off x="2776538" y="3948113"/>
            <a:ext cx="433387" cy="433387"/>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8" name="Text 5">
            <a:extLst>
              <a:ext uri="{FF2B5EF4-FFF2-40B4-BE49-F238E27FC236}">
                <a16:creationId xmlns:a16="http://schemas.microsoft.com/office/drawing/2014/main" id="{DDBF5B90-EB58-A6E8-1F5D-DADAE2B4A647}"/>
              </a:ext>
            </a:extLst>
          </p:cNvPr>
          <p:cNvSpPr/>
          <p:nvPr/>
        </p:nvSpPr>
        <p:spPr>
          <a:xfrm>
            <a:off x="2911475" y="4021138"/>
            <a:ext cx="163513" cy="288925"/>
          </a:xfrm>
          <a:prstGeom prst="rect">
            <a:avLst/>
          </a:prstGeom>
          <a:noFill/>
          <a:ln/>
        </p:spPr>
        <p:txBody>
          <a:bodyPr wrap="none" lIns="0" tIns="0" rIns="0" bIns="0"/>
          <a:lstStyle/>
          <a:p>
            <a:pPr algn="ctr" rtl="1" eaLnBrk="1" fontAlgn="auto" hangingPunct="1">
              <a:lnSpc>
                <a:spcPts val="2250"/>
              </a:lnSpc>
              <a:spcBef>
                <a:spcPts val="0"/>
              </a:spcBef>
              <a:spcAft>
                <a:spcPts val="0"/>
              </a:spcAft>
              <a:defRPr/>
            </a:pPr>
            <a:r>
              <a:rPr lang="en-US" sz="2250" dirty="0">
                <a:solidFill>
                  <a:srgbClr val="CFD0D8"/>
                </a:solidFill>
                <a:latin typeface="Roboto" pitchFamily="34" charset="0"/>
                <a:ea typeface="Roboto" pitchFamily="34" charset="-122"/>
                <a:cs typeface="Roboto" pitchFamily="34" charset="-120"/>
              </a:rPr>
              <a:t>1</a:t>
            </a:r>
            <a:endParaRPr lang="en-US" sz="2250" dirty="0">
              <a:latin typeface="+mn-lt"/>
              <a:cs typeface="+mn-cs"/>
            </a:endParaRPr>
          </a:p>
        </p:txBody>
      </p:sp>
      <p:sp>
        <p:nvSpPr>
          <p:cNvPr id="9" name="Text 6">
            <a:extLst>
              <a:ext uri="{FF2B5EF4-FFF2-40B4-BE49-F238E27FC236}">
                <a16:creationId xmlns:a16="http://schemas.microsoft.com/office/drawing/2014/main" id="{F7BE4744-2090-2AEC-F79E-00E92408A136}"/>
              </a:ext>
            </a:extLst>
          </p:cNvPr>
          <p:cNvSpPr/>
          <p:nvPr/>
        </p:nvSpPr>
        <p:spPr>
          <a:xfrm>
            <a:off x="4052888" y="3924300"/>
            <a:ext cx="2409825" cy="301625"/>
          </a:xfrm>
          <a:prstGeom prst="rect">
            <a:avLst/>
          </a:prstGeom>
          <a:noFill/>
          <a:ln/>
        </p:spPr>
        <p:txBody>
          <a:bodyPr wrap="none" lIns="0" tIns="0" rIns="0" bIns="0"/>
          <a:lstStyle/>
          <a:p>
            <a:pPr rtl="1" eaLnBrk="1" fontAlgn="auto" hangingPunct="1">
              <a:lnSpc>
                <a:spcPts val="235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Training</a:t>
            </a:r>
            <a:endParaRPr lang="en-US" sz="1850" dirty="0">
              <a:latin typeface="+mn-lt"/>
              <a:cs typeface="+mn-cs"/>
            </a:endParaRPr>
          </a:p>
        </p:txBody>
      </p:sp>
      <p:sp>
        <p:nvSpPr>
          <p:cNvPr id="23561" name="Text 7">
            <a:extLst>
              <a:ext uri="{FF2B5EF4-FFF2-40B4-BE49-F238E27FC236}">
                <a16:creationId xmlns:a16="http://schemas.microsoft.com/office/drawing/2014/main" id="{2F94B467-7155-54AE-4471-5E8634DE429A}"/>
              </a:ext>
            </a:extLst>
          </p:cNvPr>
          <p:cNvSpPr>
            <a:spLocks noChangeArrowheads="1"/>
          </p:cNvSpPr>
          <p:nvPr/>
        </p:nvSpPr>
        <p:spPr bwMode="auto">
          <a:xfrm>
            <a:off x="4052888" y="4341813"/>
            <a:ext cx="64452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r>
              <a:rPr lang="en-US" altLang="he-IL" sz="1500" dirty="0">
                <a:solidFill>
                  <a:srgbClr val="CFD0D8"/>
                </a:solidFill>
                <a:latin typeface="Roboto" panose="02000000000000000000" pitchFamily="2" charset="0"/>
              </a:rPr>
              <a:t>Process noisy image pairs, update model parameters based on L2 loss</a:t>
            </a:r>
            <a:endParaRPr lang="en-US" altLang="he-IL" sz="1500" dirty="0"/>
          </a:p>
        </p:txBody>
      </p:sp>
      <p:sp>
        <p:nvSpPr>
          <p:cNvPr id="23562" name="Shape 8">
            <a:extLst>
              <a:ext uri="{FF2B5EF4-FFF2-40B4-BE49-F238E27FC236}">
                <a16:creationId xmlns:a16="http://schemas.microsoft.com/office/drawing/2014/main" id="{22AAA6D3-3E74-0EBA-8C55-E095305C5FBE}"/>
              </a:ext>
            </a:extLst>
          </p:cNvPr>
          <p:cNvSpPr>
            <a:spLocks noChangeArrowheads="1"/>
          </p:cNvSpPr>
          <p:nvPr/>
        </p:nvSpPr>
        <p:spPr bwMode="auto">
          <a:xfrm>
            <a:off x="3187700" y="5457825"/>
            <a:ext cx="674688" cy="22225"/>
          </a:xfrm>
          <a:prstGeom prst="roundRect">
            <a:avLst>
              <a:gd name="adj" fmla="val 354176"/>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23563" name="Shape 9">
            <a:extLst>
              <a:ext uri="{FF2B5EF4-FFF2-40B4-BE49-F238E27FC236}">
                <a16:creationId xmlns:a16="http://schemas.microsoft.com/office/drawing/2014/main" id="{FEABFB9D-5FC7-53BF-FAA3-032F3435B6BB}"/>
              </a:ext>
            </a:extLst>
          </p:cNvPr>
          <p:cNvSpPr>
            <a:spLocks noChangeArrowheads="1"/>
          </p:cNvSpPr>
          <p:nvPr/>
        </p:nvSpPr>
        <p:spPr bwMode="auto">
          <a:xfrm>
            <a:off x="2776538" y="5251450"/>
            <a:ext cx="433387" cy="433388"/>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 name="Text 10">
            <a:extLst>
              <a:ext uri="{FF2B5EF4-FFF2-40B4-BE49-F238E27FC236}">
                <a16:creationId xmlns:a16="http://schemas.microsoft.com/office/drawing/2014/main" id="{0B1D56A2-C89F-DC9E-7306-9BD6F4B7E31C}"/>
              </a:ext>
            </a:extLst>
          </p:cNvPr>
          <p:cNvSpPr/>
          <p:nvPr/>
        </p:nvSpPr>
        <p:spPr>
          <a:xfrm>
            <a:off x="2911475" y="5324475"/>
            <a:ext cx="163513" cy="288925"/>
          </a:xfrm>
          <a:prstGeom prst="rect">
            <a:avLst/>
          </a:prstGeom>
          <a:noFill/>
          <a:ln/>
        </p:spPr>
        <p:txBody>
          <a:bodyPr wrap="none" lIns="0" tIns="0" rIns="0" bIns="0"/>
          <a:lstStyle/>
          <a:p>
            <a:pPr algn="ctr" rtl="1" eaLnBrk="1" fontAlgn="auto" hangingPunct="1">
              <a:lnSpc>
                <a:spcPts val="2250"/>
              </a:lnSpc>
              <a:spcBef>
                <a:spcPts val="0"/>
              </a:spcBef>
              <a:spcAft>
                <a:spcPts val="0"/>
              </a:spcAft>
              <a:defRPr/>
            </a:pPr>
            <a:r>
              <a:rPr lang="en-US" sz="2250" dirty="0">
                <a:solidFill>
                  <a:srgbClr val="CFD0D8"/>
                </a:solidFill>
                <a:latin typeface="Roboto" pitchFamily="34" charset="0"/>
                <a:ea typeface="Roboto" pitchFamily="34" charset="-122"/>
                <a:cs typeface="Roboto" pitchFamily="34" charset="-120"/>
              </a:rPr>
              <a:t>2</a:t>
            </a:r>
            <a:endParaRPr lang="en-US" sz="2250" dirty="0">
              <a:latin typeface="+mn-lt"/>
              <a:cs typeface="+mn-cs"/>
            </a:endParaRPr>
          </a:p>
        </p:txBody>
      </p:sp>
      <p:sp>
        <p:nvSpPr>
          <p:cNvPr id="14" name="Text 11">
            <a:extLst>
              <a:ext uri="{FF2B5EF4-FFF2-40B4-BE49-F238E27FC236}">
                <a16:creationId xmlns:a16="http://schemas.microsoft.com/office/drawing/2014/main" id="{9E9B1748-5494-3585-6388-8715895A3BCA}"/>
              </a:ext>
            </a:extLst>
          </p:cNvPr>
          <p:cNvSpPr/>
          <p:nvPr/>
        </p:nvSpPr>
        <p:spPr>
          <a:xfrm>
            <a:off x="4052888" y="5227638"/>
            <a:ext cx="2409825" cy="301625"/>
          </a:xfrm>
          <a:prstGeom prst="rect">
            <a:avLst/>
          </a:prstGeom>
          <a:noFill/>
          <a:ln/>
        </p:spPr>
        <p:txBody>
          <a:bodyPr wrap="none" lIns="0" tIns="0" rIns="0" bIns="0"/>
          <a:lstStyle/>
          <a:p>
            <a:pPr rtl="1" eaLnBrk="1" fontAlgn="auto" hangingPunct="1">
              <a:lnSpc>
                <a:spcPts val="235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Validation</a:t>
            </a:r>
            <a:endParaRPr lang="en-US" sz="1850" dirty="0">
              <a:latin typeface="+mn-lt"/>
              <a:cs typeface="+mn-cs"/>
            </a:endParaRPr>
          </a:p>
        </p:txBody>
      </p:sp>
      <p:sp>
        <p:nvSpPr>
          <p:cNvPr id="23566" name="Text 12">
            <a:extLst>
              <a:ext uri="{FF2B5EF4-FFF2-40B4-BE49-F238E27FC236}">
                <a16:creationId xmlns:a16="http://schemas.microsoft.com/office/drawing/2014/main" id="{44867DA5-949B-4EE3-9426-399A91E61B6D}"/>
              </a:ext>
            </a:extLst>
          </p:cNvPr>
          <p:cNvSpPr>
            <a:spLocks noChangeArrowheads="1"/>
          </p:cNvSpPr>
          <p:nvPr/>
        </p:nvSpPr>
        <p:spPr bwMode="auto">
          <a:xfrm>
            <a:off x="4052888" y="5645150"/>
            <a:ext cx="64452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r>
              <a:rPr lang="en-US" altLang="he-IL" sz="1500" dirty="0">
                <a:solidFill>
                  <a:srgbClr val="CFD0D8"/>
                </a:solidFill>
                <a:latin typeface="Roboto" panose="02000000000000000000" pitchFamily="2" charset="0"/>
              </a:rPr>
              <a:t>Assess model performance on unseen data without updating weights</a:t>
            </a:r>
            <a:endParaRPr lang="en-US" altLang="he-IL" sz="1500" dirty="0"/>
          </a:p>
        </p:txBody>
      </p:sp>
      <p:sp>
        <p:nvSpPr>
          <p:cNvPr id="23567" name="Shape 13">
            <a:extLst>
              <a:ext uri="{FF2B5EF4-FFF2-40B4-BE49-F238E27FC236}">
                <a16:creationId xmlns:a16="http://schemas.microsoft.com/office/drawing/2014/main" id="{7BB50B75-5106-FBA5-667D-A31CA69AEB6E}"/>
              </a:ext>
            </a:extLst>
          </p:cNvPr>
          <p:cNvSpPr>
            <a:spLocks noChangeArrowheads="1"/>
          </p:cNvSpPr>
          <p:nvPr/>
        </p:nvSpPr>
        <p:spPr bwMode="auto">
          <a:xfrm>
            <a:off x="3187700" y="6761163"/>
            <a:ext cx="674688" cy="22225"/>
          </a:xfrm>
          <a:prstGeom prst="roundRect">
            <a:avLst>
              <a:gd name="adj" fmla="val 354176"/>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23568" name="Shape 14">
            <a:extLst>
              <a:ext uri="{FF2B5EF4-FFF2-40B4-BE49-F238E27FC236}">
                <a16:creationId xmlns:a16="http://schemas.microsoft.com/office/drawing/2014/main" id="{2F08DD22-6EEC-547B-5D28-0380421DFD4C}"/>
              </a:ext>
            </a:extLst>
          </p:cNvPr>
          <p:cNvSpPr>
            <a:spLocks noChangeArrowheads="1"/>
          </p:cNvSpPr>
          <p:nvPr/>
        </p:nvSpPr>
        <p:spPr bwMode="auto">
          <a:xfrm>
            <a:off x="2776538" y="6554788"/>
            <a:ext cx="433387" cy="434975"/>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8" name="Text 15">
            <a:extLst>
              <a:ext uri="{FF2B5EF4-FFF2-40B4-BE49-F238E27FC236}">
                <a16:creationId xmlns:a16="http://schemas.microsoft.com/office/drawing/2014/main" id="{942B37DD-1111-41D9-DCC4-A3AE89AB4229}"/>
              </a:ext>
            </a:extLst>
          </p:cNvPr>
          <p:cNvSpPr/>
          <p:nvPr/>
        </p:nvSpPr>
        <p:spPr>
          <a:xfrm>
            <a:off x="2911475" y="6627813"/>
            <a:ext cx="163513" cy="288925"/>
          </a:xfrm>
          <a:prstGeom prst="rect">
            <a:avLst/>
          </a:prstGeom>
          <a:noFill/>
          <a:ln/>
        </p:spPr>
        <p:txBody>
          <a:bodyPr wrap="none" lIns="0" tIns="0" rIns="0" bIns="0"/>
          <a:lstStyle/>
          <a:p>
            <a:pPr algn="ctr" rtl="1" eaLnBrk="1" fontAlgn="auto" hangingPunct="1">
              <a:lnSpc>
                <a:spcPts val="2250"/>
              </a:lnSpc>
              <a:spcBef>
                <a:spcPts val="0"/>
              </a:spcBef>
              <a:spcAft>
                <a:spcPts val="0"/>
              </a:spcAft>
              <a:defRPr/>
            </a:pPr>
            <a:r>
              <a:rPr lang="en-US" sz="2250" dirty="0">
                <a:solidFill>
                  <a:srgbClr val="CFD0D8"/>
                </a:solidFill>
                <a:latin typeface="Roboto" pitchFamily="34" charset="0"/>
                <a:ea typeface="Roboto" pitchFamily="34" charset="-122"/>
                <a:cs typeface="Roboto" pitchFamily="34" charset="-120"/>
              </a:rPr>
              <a:t>3</a:t>
            </a:r>
            <a:endParaRPr lang="en-US" sz="2250" dirty="0">
              <a:latin typeface="+mn-lt"/>
              <a:cs typeface="+mn-cs"/>
            </a:endParaRPr>
          </a:p>
        </p:txBody>
      </p:sp>
      <p:sp>
        <p:nvSpPr>
          <p:cNvPr id="19" name="Text 16">
            <a:extLst>
              <a:ext uri="{FF2B5EF4-FFF2-40B4-BE49-F238E27FC236}">
                <a16:creationId xmlns:a16="http://schemas.microsoft.com/office/drawing/2014/main" id="{FCEFCF03-E254-6498-AFA9-60EECB5EB153}"/>
              </a:ext>
            </a:extLst>
          </p:cNvPr>
          <p:cNvSpPr/>
          <p:nvPr/>
        </p:nvSpPr>
        <p:spPr>
          <a:xfrm>
            <a:off x="4052888" y="6530975"/>
            <a:ext cx="2409825" cy="301625"/>
          </a:xfrm>
          <a:prstGeom prst="rect">
            <a:avLst/>
          </a:prstGeom>
          <a:noFill/>
          <a:ln/>
        </p:spPr>
        <p:txBody>
          <a:bodyPr wrap="none" lIns="0" tIns="0" rIns="0" bIns="0"/>
          <a:lstStyle/>
          <a:p>
            <a:pPr rtl="1" eaLnBrk="1" fontAlgn="auto" hangingPunct="1">
              <a:lnSpc>
                <a:spcPts val="235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Testing</a:t>
            </a:r>
            <a:endParaRPr lang="en-US" sz="1850" dirty="0">
              <a:latin typeface="+mn-lt"/>
              <a:cs typeface="+mn-cs"/>
            </a:endParaRPr>
          </a:p>
        </p:txBody>
      </p:sp>
      <p:sp>
        <p:nvSpPr>
          <p:cNvPr id="23571" name="Text 17">
            <a:extLst>
              <a:ext uri="{FF2B5EF4-FFF2-40B4-BE49-F238E27FC236}">
                <a16:creationId xmlns:a16="http://schemas.microsoft.com/office/drawing/2014/main" id="{7623CFA6-622C-E1E4-DA6A-314940FF7372}"/>
              </a:ext>
            </a:extLst>
          </p:cNvPr>
          <p:cNvSpPr>
            <a:spLocks noChangeArrowheads="1"/>
          </p:cNvSpPr>
          <p:nvPr/>
        </p:nvSpPr>
        <p:spPr bwMode="auto">
          <a:xfrm>
            <a:off x="4052888" y="6948488"/>
            <a:ext cx="64452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r>
              <a:rPr lang="en-US" altLang="he-IL" sz="1500" dirty="0">
                <a:solidFill>
                  <a:srgbClr val="CFD0D8"/>
                </a:solidFill>
                <a:latin typeface="Roboto" panose="02000000000000000000" pitchFamily="2" charset="0"/>
              </a:rPr>
              <a:t>Evaluate denoising quality using PSNR and MSE on independent dataset</a:t>
            </a:r>
            <a:endParaRPr lang="en-US" altLang="he-IL" sz="15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62" name="Rectangle 2355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a:extLst>
              <a:ext uri="{FF2B5EF4-FFF2-40B4-BE49-F238E27FC236}">
                <a16:creationId xmlns:a16="http://schemas.microsoft.com/office/drawing/2014/main" id="{22EC7C0E-6FDE-EB47-D629-F75D3A885476}"/>
              </a:ext>
            </a:extLst>
          </p:cNvPr>
          <p:cNvSpPr/>
          <p:nvPr/>
        </p:nvSpPr>
        <p:spPr>
          <a:xfrm>
            <a:off x="1005840" y="221766"/>
            <a:ext cx="12618720" cy="1807059"/>
          </a:xfrm>
          <a:prstGeom prst="rect">
            <a:avLst/>
          </a:prstGeom>
        </p:spPr>
        <p:txBody>
          <a:bodyPr vert="horz" lIns="91440" tIns="45720" rIns="91440" bIns="45720" rtlCol="0" anchor="ctr">
            <a:normAutofit/>
          </a:bodyPr>
          <a:lstStyle/>
          <a:p>
            <a:pPr defTabSz="914400" fontAlgn="auto">
              <a:lnSpc>
                <a:spcPct val="90000"/>
              </a:lnSpc>
              <a:spcBef>
                <a:spcPct val="0"/>
              </a:spcBef>
              <a:spcAft>
                <a:spcPts val="600"/>
              </a:spcAft>
              <a:defRPr/>
            </a:pPr>
            <a:r>
              <a:rPr lang="en-US" sz="6200" kern="1200" dirty="0">
                <a:solidFill>
                  <a:schemeClr val="tx1"/>
                </a:solidFill>
                <a:latin typeface="+mj-lt"/>
                <a:ea typeface="+mj-ea"/>
                <a:cs typeface="+mj-cs"/>
              </a:rPr>
              <a:t>The </a:t>
            </a:r>
            <a:r>
              <a:rPr lang="en-US" sz="6200" dirty="0">
                <a:latin typeface="+mj-lt"/>
                <a:ea typeface="+mj-ea"/>
                <a:cs typeface="+mj-cs"/>
              </a:rPr>
              <a:t>t</a:t>
            </a:r>
            <a:r>
              <a:rPr lang="en-US" sz="6200" kern="1200" dirty="0">
                <a:solidFill>
                  <a:schemeClr val="tx1"/>
                </a:solidFill>
                <a:latin typeface="+mj-lt"/>
                <a:ea typeface="+mj-ea"/>
                <a:cs typeface="+mj-cs"/>
              </a:rPr>
              <a:t>raining </a:t>
            </a:r>
            <a:r>
              <a:rPr lang="en-US" sz="6200" dirty="0">
                <a:latin typeface="+mj-lt"/>
                <a:ea typeface="+mj-ea"/>
                <a:cs typeface="+mj-cs"/>
              </a:rPr>
              <a:t>p</a:t>
            </a:r>
            <a:r>
              <a:rPr lang="en-US" sz="6200" kern="1200" dirty="0">
                <a:solidFill>
                  <a:schemeClr val="tx1"/>
                </a:solidFill>
                <a:latin typeface="+mj-lt"/>
                <a:ea typeface="+mj-ea"/>
                <a:cs typeface="+mj-cs"/>
              </a:rPr>
              <a:t>rocess</a:t>
            </a:r>
          </a:p>
        </p:txBody>
      </p:sp>
      <p:sp>
        <p:nvSpPr>
          <p:cNvPr id="23555" name="Text 1">
            <a:extLst>
              <a:ext uri="{FF2B5EF4-FFF2-40B4-BE49-F238E27FC236}">
                <a16:creationId xmlns:a16="http://schemas.microsoft.com/office/drawing/2014/main" id="{7362F4F4-A1D2-878E-E7BF-716130D10E49}"/>
              </a:ext>
            </a:extLst>
          </p:cNvPr>
          <p:cNvSpPr>
            <a:spLocks noChangeArrowheads="1"/>
          </p:cNvSpPr>
          <p:nvPr/>
        </p:nvSpPr>
        <p:spPr bwMode="auto">
          <a:xfrm>
            <a:off x="1930672" y="1755775"/>
            <a:ext cx="10190704" cy="160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endParaRPr lang="en-US" altLang="he-IL" dirty="0"/>
          </a:p>
        </p:txBody>
      </p:sp>
      <p:sp>
        <p:nvSpPr>
          <p:cNvPr id="5" name="תיבת טקסט 4">
            <a:extLst>
              <a:ext uri="{FF2B5EF4-FFF2-40B4-BE49-F238E27FC236}">
                <a16:creationId xmlns:a16="http://schemas.microsoft.com/office/drawing/2014/main" id="{BCEF810E-644D-D008-06AB-B05A94E22E0D}"/>
              </a:ext>
            </a:extLst>
          </p:cNvPr>
          <p:cNvSpPr txBox="1"/>
          <p:nvPr/>
        </p:nvSpPr>
        <p:spPr>
          <a:xfrm>
            <a:off x="1005840" y="1776478"/>
            <a:ext cx="10545312" cy="2259336"/>
          </a:xfrm>
          <a:prstGeom prst="rect">
            <a:avLst/>
          </a:prstGeom>
          <a:noFill/>
        </p:spPr>
        <p:txBody>
          <a:bodyPr wrap="square">
            <a:spAutoFit/>
          </a:bodyPr>
          <a:lstStyle/>
          <a:p>
            <a:pPr algn="l" rtl="0">
              <a:lnSpc>
                <a:spcPct val="107000"/>
              </a:lnSpc>
              <a:spcAft>
                <a:spcPts val="800"/>
              </a:spcAft>
            </a:pPr>
            <a:r>
              <a:rPr lang="en-US" sz="2000" kern="100" dirty="0">
                <a:effectLst/>
                <a:latin typeface="Arial" panose="020B0604020202020204" pitchFamily="34" charset="0"/>
                <a:ea typeface="Aptos" panose="020B0004020202020204" pitchFamily="34" charset="0"/>
                <a:cs typeface="Arial" panose="020B0604020202020204" pitchFamily="34" charset="0"/>
              </a:rPr>
              <a:t>Input: During training, the preprocessed noisy image pairs are fed to the ResNet-50 model.</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2000" kern="100" dirty="0">
                <a:effectLst/>
                <a:latin typeface="Arial" panose="020B0604020202020204" pitchFamily="34" charset="0"/>
                <a:ea typeface="Aptos" panose="020B0004020202020204" pitchFamily="34" charset="0"/>
                <a:cs typeface="Arial" panose="020B0604020202020204" pitchFamily="34" charset="0"/>
              </a:rPr>
              <a:t>Process: ResNet-50 processes these images, trying to learn how to map noisy images to their cleaner counterparts by minimizing an L2 loss function.</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2000" kern="100" dirty="0">
                <a:effectLst/>
                <a:latin typeface="Arial" panose="020B0604020202020204" pitchFamily="34" charset="0"/>
                <a:ea typeface="Aptos" panose="020B0004020202020204" pitchFamily="34" charset="0"/>
                <a:cs typeface="Arial" panose="020B0604020202020204" pitchFamily="34" charset="0"/>
              </a:rPr>
              <a:t>Output: The model updates its parameters (weights) based on the calculated error (using L2 loss) between its output and the expected clean image (which is another noisy image in Noise2Noise).</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604720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62" name="Rectangle 2355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a:extLst>
              <a:ext uri="{FF2B5EF4-FFF2-40B4-BE49-F238E27FC236}">
                <a16:creationId xmlns:a16="http://schemas.microsoft.com/office/drawing/2014/main" id="{22EC7C0E-6FDE-EB47-D629-F75D3A885476}"/>
              </a:ext>
            </a:extLst>
          </p:cNvPr>
          <p:cNvSpPr/>
          <p:nvPr/>
        </p:nvSpPr>
        <p:spPr>
          <a:xfrm>
            <a:off x="1005840" y="221766"/>
            <a:ext cx="12618720" cy="1807059"/>
          </a:xfrm>
          <a:prstGeom prst="rect">
            <a:avLst/>
          </a:prstGeom>
        </p:spPr>
        <p:txBody>
          <a:bodyPr vert="horz" lIns="91440" tIns="45720" rIns="91440" bIns="45720" rtlCol="0" anchor="ctr">
            <a:normAutofit/>
          </a:bodyPr>
          <a:lstStyle/>
          <a:p>
            <a:pPr defTabSz="914400" fontAlgn="auto">
              <a:lnSpc>
                <a:spcPct val="90000"/>
              </a:lnSpc>
              <a:spcBef>
                <a:spcPct val="0"/>
              </a:spcBef>
              <a:spcAft>
                <a:spcPts val="600"/>
              </a:spcAft>
              <a:defRPr/>
            </a:pPr>
            <a:r>
              <a:rPr lang="en-US" sz="6000" kern="1200" dirty="0">
                <a:solidFill>
                  <a:schemeClr val="tx1"/>
                </a:solidFill>
                <a:latin typeface="+mj-lt"/>
                <a:ea typeface="+mj-ea"/>
              </a:rPr>
              <a:t>The validation process</a:t>
            </a:r>
          </a:p>
        </p:txBody>
      </p:sp>
      <p:sp>
        <p:nvSpPr>
          <p:cNvPr id="23555" name="Text 1">
            <a:extLst>
              <a:ext uri="{FF2B5EF4-FFF2-40B4-BE49-F238E27FC236}">
                <a16:creationId xmlns:a16="http://schemas.microsoft.com/office/drawing/2014/main" id="{7362F4F4-A1D2-878E-E7BF-716130D10E49}"/>
              </a:ext>
            </a:extLst>
          </p:cNvPr>
          <p:cNvSpPr>
            <a:spLocks noChangeArrowheads="1"/>
          </p:cNvSpPr>
          <p:nvPr/>
        </p:nvSpPr>
        <p:spPr bwMode="auto">
          <a:xfrm>
            <a:off x="1930672" y="1755775"/>
            <a:ext cx="10190704" cy="160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endParaRPr lang="en-US" altLang="he-IL" dirty="0"/>
          </a:p>
        </p:txBody>
      </p:sp>
      <p:sp>
        <p:nvSpPr>
          <p:cNvPr id="5" name="תיבת טקסט 4">
            <a:extLst>
              <a:ext uri="{FF2B5EF4-FFF2-40B4-BE49-F238E27FC236}">
                <a16:creationId xmlns:a16="http://schemas.microsoft.com/office/drawing/2014/main" id="{BCEF810E-644D-D008-06AB-B05A94E22E0D}"/>
              </a:ext>
            </a:extLst>
          </p:cNvPr>
          <p:cNvSpPr txBox="1"/>
          <p:nvPr/>
        </p:nvSpPr>
        <p:spPr>
          <a:xfrm>
            <a:off x="1005840" y="1776478"/>
            <a:ext cx="10545312" cy="2063065"/>
          </a:xfrm>
          <a:prstGeom prst="rect">
            <a:avLst/>
          </a:prstGeom>
          <a:noFill/>
        </p:spPr>
        <p:txBody>
          <a:bodyPr wrap="square">
            <a:spAutoFit/>
          </a:bodyPr>
          <a:lstStyle/>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Input: In the validation phase, a separate set of noisy image pairs (not seen during training) is fed into the already trained ResNet-50 model.</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Process: The model processes these images just like in training but without updating the model weights. Instead, the model's performance is assessed by calculating the L2 loss on the validation set.</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Output: The output from ResNet-50 is compared against the validation targets (again noisy images), and the L2 loss is used to measure how well the model is generalizing to new data.</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074994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62" name="Rectangle 2355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a:extLst>
              <a:ext uri="{FF2B5EF4-FFF2-40B4-BE49-F238E27FC236}">
                <a16:creationId xmlns:a16="http://schemas.microsoft.com/office/drawing/2014/main" id="{22EC7C0E-6FDE-EB47-D629-F75D3A885476}"/>
              </a:ext>
            </a:extLst>
          </p:cNvPr>
          <p:cNvSpPr/>
          <p:nvPr/>
        </p:nvSpPr>
        <p:spPr>
          <a:xfrm>
            <a:off x="1005840" y="221766"/>
            <a:ext cx="12618720" cy="1807059"/>
          </a:xfrm>
          <a:prstGeom prst="rect">
            <a:avLst/>
          </a:prstGeom>
        </p:spPr>
        <p:txBody>
          <a:bodyPr vert="horz" lIns="91440" tIns="45720" rIns="91440" bIns="45720" rtlCol="0" anchor="ctr">
            <a:normAutofit/>
          </a:bodyPr>
          <a:lstStyle/>
          <a:p>
            <a:pPr defTabSz="914400" fontAlgn="auto">
              <a:lnSpc>
                <a:spcPct val="90000"/>
              </a:lnSpc>
              <a:spcBef>
                <a:spcPct val="0"/>
              </a:spcBef>
              <a:spcAft>
                <a:spcPts val="600"/>
              </a:spcAft>
              <a:defRPr/>
            </a:pPr>
            <a:r>
              <a:rPr lang="en-US" sz="6200" kern="1200" dirty="0">
                <a:solidFill>
                  <a:schemeClr val="tx1"/>
                </a:solidFill>
                <a:latin typeface="+mj-lt"/>
                <a:ea typeface="+mj-ea"/>
                <a:cs typeface="+mj-cs"/>
              </a:rPr>
              <a:t>The </a:t>
            </a:r>
            <a:r>
              <a:rPr lang="en-US" sz="6200" dirty="0">
                <a:latin typeface="+mj-lt"/>
                <a:ea typeface="+mj-ea"/>
                <a:cs typeface="+mj-cs"/>
              </a:rPr>
              <a:t>testing</a:t>
            </a:r>
            <a:r>
              <a:rPr lang="en-US" sz="6200" kern="1200" dirty="0">
                <a:solidFill>
                  <a:schemeClr val="tx1"/>
                </a:solidFill>
                <a:latin typeface="+mj-lt"/>
                <a:ea typeface="+mj-ea"/>
                <a:cs typeface="+mj-cs"/>
              </a:rPr>
              <a:t> </a:t>
            </a:r>
            <a:r>
              <a:rPr lang="en-US" sz="6200" dirty="0">
                <a:latin typeface="+mj-lt"/>
                <a:ea typeface="+mj-ea"/>
                <a:cs typeface="+mj-cs"/>
              </a:rPr>
              <a:t>p</a:t>
            </a:r>
            <a:r>
              <a:rPr lang="en-US" sz="6200" kern="1200" dirty="0">
                <a:solidFill>
                  <a:schemeClr val="tx1"/>
                </a:solidFill>
                <a:latin typeface="+mj-lt"/>
                <a:ea typeface="+mj-ea"/>
                <a:cs typeface="+mj-cs"/>
              </a:rPr>
              <a:t>rocess</a:t>
            </a:r>
          </a:p>
        </p:txBody>
      </p:sp>
      <p:sp>
        <p:nvSpPr>
          <p:cNvPr id="23555" name="Text 1">
            <a:extLst>
              <a:ext uri="{FF2B5EF4-FFF2-40B4-BE49-F238E27FC236}">
                <a16:creationId xmlns:a16="http://schemas.microsoft.com/office/drawing/2014/main" id="{7362F4F4-A1D2-878E-E7BF-716130D10E49}"/>
              </a:ext>
            </a:extLst>
          </p:cNvPr>
          <p:cNvSpPr>
            <a:spLocks noChangeArrowheads="1"/>
          </p:cNvSpPr>
          <p:nvPr/>
        </p:nvSpPr>
        <p:spPr bwMode="auto">
          <a:xfrm>
            <a:off x="1930672" y="1755775"/>
            <a:ext cx="10190704" cy="160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endParaRPr lang="en-US" altLang="he-IL" dirty="0"/>
          </a:p>
        </p:txBody>
      </p:sp>
      <p:sp>
        <p:nvSpPr>
          <p:cNvPr id="5" name="תיבת טקסט 4">
            <a:extLst>
              <a:ext uri="{FF2B5EF4-FFF2-40B4-BE49-F238E27FC236}">
                <a16:creationId xmlns:a16="http://schemas.microsoft.com/office/drawing/2014/main" id="{BCEF810E-644D-D008-06AB-B05A94E22E0D}"/>
              </a:ext>
            </a:extLst>
          </p:cNvPr>
          <p:cNvSpPr txBox="1"/>
          <p:nvPr/>
        </p:nvSpPr>
        <p:spPr>
          <a:xfrm>
            <a:off x="1005840" y="2028825"/>
            <a:ext cx="10545312" cy="1766702"/>
          </a:xfrm>
          <a:prstGeom prst="rect">
            <a:avLst/>
          </a:prstGeom>
          <a:noFill/>
        </p:spPr>
        <p:txBody>
          <a:bodyPr wrap="square">
            <a:spAutoFit/>
          </a:bodyPr>
          <a:lstStyle/>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Input: In the testing phase, a completely independent dataset is used. These images are processed by the trained ResNet-50 model.</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Process: The model processes these test images, and the quality of the denoised output is evaluated.</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l" rtl="0">
              <a:lnSpc>
                <a:spcPct val="107000"/>
              </a:lnSpc>
              <a:spcAft>
                <a:spcPts val="800"/>
              </a:spcAft>
            </a:pPr>
            <a:r>
              <a:rPr lang="en-US" sz="1800" kern="100" dirty="0">
                <a:effectLst/>
                <a:latin typeface="Arial" panose="020B0604020202020204" pitchFamily="34" charset="0"/>
                <a:ea typeface="Aptos" panose="020B0004020202020204" pitchFamily="34" charset="0"/>
                <a:cs typeface="Arial" panose="020B0604020202020204" pitchFamily="34" charset="0"/>
              </a:rPr>
              <a:t>Output: The performance is measured using metrics like PSNR (Peak Signal-to-Noise Ratio) and MSE (Mean Squared Error), which indicate how well the model has learned to denoise images.</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002157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5602" name="Text 0">
            <a:extLst>
              <a:ext uri="{FF2B5EF4-FFF2-40B4-BE49-F238E27FC236}">
                <a16:creationId xmlns:a16="http://schemas.microsoft.com/office/drawing/2014/main" id="{6739D33D-AE57-68CE-222A-5F329A99C7E4}"/>
              </a:ext>
            </a:extLst>
          </p:cNvPr>
          <p:cNvSpPr>
            <a:spLocks noChangeArrowheads="1"/>
          </p:cNvSpPr>
          <p:nvPr/>
        </p:nvSpPr>
        <p:spPr bwMode="auto">
          <a:xfrm>
            <a:off x="6038413" y="50215"/>
            <a:ext cx="7219950"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rtl="0" eaLnBrk="1" hangingPunct="1">
              <a:lnSpc>
                <a:spcPts val="4400"/>
              </a:lnSpc>
            </a:pPr>
            <a:r>
              <a:rPr lang="en-US" altLang="he-IL" sz="3500" dirty="0">
                <a:solidFill>
                  <a:srgbClr val="FFFFFF"/>
                </a:solidFill>
                <a:latin typeface="Roboto" panose="02000000000000000000" pitchFamily="2" charset="0"/>
              </a:rPr>
              <a:t>Testing Plan</a:t>
            </a:r>
            <a:endParaRPr lang="en-US" altLang="he-IL" sz="3500" dirty="0"/>
          </a:p>
        </p:txBody>
      </p:sp>
      <p:pic>
        <p:nvPicPr>
          <p:cNvPr id="2050" name="Picture 2" descr="Test Plan Template | What is a test Plan | Test Plan Sections">
            <a:extLst>
              <a:ext uri="{FF2B5EF4-FFF2-40B4-BE49-F238E27FC236}">
                <a16:creationId xmlns:a16="http://schemas.microsoft.com/office/drawing/2014/main" id="{6177B0C0-8C3B-DEB0-4084-652823C69F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279" y="4834603"/>
            <a:ext cx="2729793" cy="31778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DA4178F-F3CF-5FB0-D7D8-B56FEBF6CBF1}"/>
              </a:ext>
            </a:extLst>
          </p:cNvPr>
          <p:cNvPicPr>
            <a:picLocks noChangeAspect="1"/>
          </p:cNvPicPr>
          <p:nvPr/>
        </p:nvPicPr>
        <p:blipFill>
          <a:blip r:embed="rId4"/>
          <a:stretch>
            <a:fillRect/>
          </a:stretch>
        </p:blipFill>
        <p:spPr>
          <a:xfrm>
            <a:off x="3987385" y="590523"/>
            <a:ext cx="6639258" cy="742188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13314" name="Image 0" descr="preencoded.png">
            <a:extLst>
              <a:ext uri="{FF2B5EF4-FFF2-40B4-BE49-F238E27FC236}">
                <a16:creationId xmlns:a16="http://schemas.microsoft.com/office/drawing/2014/main" id="{A300E6B5-4415-09D8-3AF1-1299216EE3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7567" y="267020"/>
            <a:ext cx="5098735" cy="7648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Text 0">
            <a:extLst>
              <a:ext uri="{FF2B5EF4-FFF2-40B4-BE49-F238E27FC236}">
                <a16:creationId xmlns:a16="http://schemas.microsoft.com/office/drawing/2014/main" id="{07F0CC1B-66A2-F589-1A49-C2C760D66CA6}"/>
              </a:ext>
            </a:extLst>
          </p:cNvPr>
          <p:cNvSpPr>
            <a:spLocks noChangeArrowheads="1"/>
          </p:cNvSpPr>
          <p:nvPr/>
        </p:nvSpPr>
        <p:spPr bwMode="auto">
          <a:xfrm>
            <a:off x="661988" y="684213"/>
            <a:ext cx="7108825" cy="592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4650"/>
              </a:lnSpc>
            </a:pPr>
            <a:r>
              <a:rPr lang="en-US" altLang="he-IL" sz="3700" dirty="0">
                <a:solidFill>
                  <a:srgbClr val="FFFFFF"/>
                </a:solidFill>
                <a:latin typeface="Roboto" panose="02000000000000000000" pitchFamily="2" charset="0"/>
              </a:rPr>
              <a:t>Introduction to Image Denoising</a:t>
            </a:r>
            <a:endParaRPr lang="en-US" altLang="he-IL" sz="3700" dirty="0"/>
          </a:p>
        </p:txBody>
      </p:sp>
      <p:sp>
        <p:nvSpPr>
          <p:cNvPr id="13317" name="Shape 2">
            <a:extLst>
              <a:ext uri="{FF2B5EF4-FFF2-40B4-BE49-F238E27FC236}">
                <a16:creationId xmlns:a16="http://schemas.microsoft.com/office/drawing/2014/main" id="{18AE3700-8F2B-70B8-A85F-6287BD98BEF8}"/>
              </a:ext>
            </a:extLst>
          </p:cNvPr>
          <p:cNvSpPr>
            <a:spLocks noChangeArrowheads="1"/>
          </p:cNvSpPr>
          <p:nvPr/>
        </p:nvSpPr>
        <p:spPr bwMode="auto">
          <a:xfrm>
            <a:off x="1502089" y="2202571"/>
            <a:ext cx="22225" cy="3954463"/>
          </a:xfrm>
          <a:prstGeom prst="roundRect">
            <a:avLst>
              <a:gd name="adj" fmla="val 347824"/>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18" name="Shape 3">
            <a:extLst>
              <a:ext uri="{FF2B5EF4-FFF2-40B4-BE49-F238E27FC236}">
                <a16:creationId xmlns:a16="http://schemas.microsoft.com/office/drawing/2014/main" id="{5B0EA5EA-E135-3921-39E0-68B1504624A2}"/>
              </a:ext>
            </a:extLst>
          </p:cNvPr>
          <p:cNvSpPr>
            <a:spLocks noChangeArrowheads="1"/>
          </p:cNvSpPr>
          <p:nvPr/>
        </p:nvSpPr>
        <p:spPr bwMode="auto">
          <a:xfrm>
            <a:off x="1524314" y="2674853"/>
            <a:ext cx="661988" cy="22225"/>
          </a:xfrm>
          <a:prstGeom prst="roundRect">
            <a:avLst>
              <a:gd name="adj" fmla="val 347824"/>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19" name="Shape 4">
            <a:extLst>
              <a:ext uri="{FF2B5EF4-FFF2-40B4-BE49-F238E27FC236}">
                <a16:creationId xmlns:a16="http://schemas.microsoft.com/office/drawing/2014/main" id="{D91C919F-32B1-1D31-36BD-19B36CCB5F29}"/>
              </a:ext>
            </a:extLst>
          </p:cNvPr>
          <p:cNvSpPr>
            <a:spLocks noChangeArrowheads="1"/>
          </p:cNvSpPr>
          <p:nvPr/>
        </p:nvSpPr>
        <p:spPr bwMode="auto">
          <a:xfrm>
            <a:off x="1121089" y="2473240"/>
            <a:ext cx="425450" cy="425450"/>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20" name="Text 5">
            <a:extLst>
              <a:ext uri="{FF2B5EF4-FFF2-40B4-BE49-F238E27FC236}">
                <a16:creationId xmlns:a16="http://schemas.microsoft.com/office/drawing/2014/main" id="{D82AB0E3-6992-CBEE-9D5A-39E28F7C45C2}"/>
              </a:ext>
            </a:extLst>
          </p:cNvPr>
          <p:cNvSpPr>
            <a:spLocks noChangeArrowheads="1"/>
          </p:cNvSpPr>
          <p:nvPr/>
        </p:nvSpPr>
        <p:spPr bwMode="auto">
          <a:xfrm>
            <a:off x="1252852" y="2544678"/>
            <a:ext cx="161925" cy="2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lnSpc>
                <a:spcPts val="2200"/>
              </a:lnSpc>
            </a:pPr>
            <a:r>
              <a:rPr lang="en-US" altLang="he-IL" sz="2200">
                <a:solidFill>
                  <a:srgbClr val="CFD0D8"/>
                </a:solidFill>
                <a:latin typeface="Roboto" panose="02000000000000000000" pitchFamily="2" charset="0"/>
              </a:rPr>
              <a:t>1</a:t>
            </a:r>
            <a:endParaRPr lang="en-US" altLang="he-IL" sz="2200"/>
          </a:p>
        </p:txBody>
      </p:sp>
      <p:sp>
        <p:nvSpPr>
          <p:cNvPr id="9" name="Text 6">
            <a:extLst>
              <a:ext uri="{FF2B5EF4-FFF2-40B4-BE49-F238E27FC236}">
                <a16:creationId xmlns:a16="http://schemas.microsoft.com/office/drawing/2014/main" id="{BC54409B-52CF-6DC4-6525-F02B8820315C}"/>
              </a:ext>
            </a:extLst>
          </p:cNvPr>
          <p:cNvSpPr/>
          <p:nvPr/>
        </p:nvSpPr>
        <p:spPr>
          <a:xfrm>
            <a:off x="2375214" y="2449428"/>
            <a:ext cx="2366963" cy="295275"/>
          </a:xfrm>
          <a:prstGeom prst="rect">
            <a:avLst/>
          </a:prstGeom>
          <a:noFill/>
          <a:ln/>
        </p:spPr>
        <p:txBody>
          <a:bodyPr wrap="none" lIns="0" tIns="0" rIns="0" bIns="0"/>
          <a:lstStyle/>
          <a:p>
            <a:pPr rtl="1" eaLnBrk="1" fontAlgn="auto" hangingPunct="1">
              <a:lnSpc>
                <a:spcPts val="230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Traditional Methods</a:t>
            </a:r>
            <a:endParaRPr lang="en-US" sz="1850" dirty="0">
              <a:latin typeface="+mn-lt"/>
              <a:cs typeface="+mn-cs"/>
            </a:endParaRPr>
          </a:p>
        </p:txBody>
      </p:sp>
      <p:sp>
        <p:nvSpPr>
          <p:cNvPr id="10" name="Text 7">
            <a:extLst>
              <a:ext uri="{FF2B5EF4-FFF2-40B4-BE49-F238E27FC236}">
                <a16:creationId xmlns:a16="http://schemas.microsoft.com/office/drawing/2014/main" id="{6C9B1420-EBD3-C8CF-A909-1F9493D94F8B}"/>
              </a:ext>
            </a:extLst>
          </p:cNvPr>
          <p:cNvSpPr/>
          <p:nvPr/>
        </p:nvSpPr>
        <p:spPr>
          <a:xfrm>
            <a:off x="2375214" y="2859003"/>
            <a:ext cx="6494463" cy="303212"/>
          </a:xfrm>
          <a:prstGeom prst="rect">
            <a:avLst/>
          </a:prstGeom>
          <a:noFill/>
          <a:ln/>
        </p:spPr>
        <p:txBody>
          <a:bodyPr wrap="none" lIns="0" tIns="0" rIns="0" bIns="0"/>
          <a:lstStyle/>
          <a:p>
            <a:pPr rtl="1" eaLnBrk="1" fontAlgn="auto" hangingPunct="1">
              <a:lnSpc>
                <a:spcPts val="235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Rely on prior knowledge of noise distribution or clean image examples</a:t>
            </a:r>
            <a:endParaRPr lang="en-US" sz="1450" dirty="0">
              <a:latin typeface="+mn-lt"/>
              <a:cs typeface="+mn-cs"/>
            </a:endParaRPr>
          </a:p>
        </p:txBody>
      </p:sp>
      <p:sp>
        <p:nvSpPr>
          <p:cNvPr id="13323" name="Shape 8">
            <a:extLst>
              <a:ext uri="{FF2B5EF4-FFF2-40B4-BE49-F238E27FC236}">
                <a16:creationId xmlns:a16="http://schemas.microsoft.com/office/drawing/2014/main" id="{AFA943D0-0928-FFE2-8E91-AA239D068F29}"/>
              </a:ext>
            </a:extLst>
          </p:cNvPr>
          <p:cNvSpPr>
            <a:spLocks noChangeArrowheads="1"/>
          </p:cNvSpPr>
          <p:nvPr/>
        </p:nvSpPr>
        <p:spPr bwMode="auto">
          <a:xfrm>
            <a:off x="1524314" y="3954378"/>
            <a:ext cx="661988" cy="23812"/>
          </a:xfrm>
          <a:prstGeom prst="roundRect">
            <a:avLst>
              <a:gd name="adj" fmla="val 347824"/>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24" name="Shape 9">
            <a:extLst>
              <a:ext uri="{FF2B5EF4-FFF2-40B4-BE49-F238E27FC236}">
                <a16:creationId xmlns:a16="http://schemas.microsoft.com/office/drawing/2014/main" id="{1287DE56-3B98-8D15-A61D-88CE329EEB64}"/>
              </a:ext>
            </a:extLst>
          </p:cNvPr>
          <p:cNvSpPr>
            <a:spLocks noChangeArrowheads="1"/>
          </p:cNvSpPr>
          <p:nvPr/>
        </p:nvSpPr>
        <p:spPr bwMode="auto">
          <a:xfrm>
            <a:off x="1121089" y="3752765"/>
            <a:ext cx="425450" cy="427038"/>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25" name="Text 10">
            <a:extLst>
              <a:ext uri="{FF2B5EF4-FFF2-40B4-BE49-F238E27FC236}">
                <a16:creationId xmlns:a16="http://schemas.microsoft.com/office/drawing/2014/main" id="{E5F59051-1ED5-A11D-6C83-58F30DF3BF32}"/>
              </a:ext>
            </a:extLst>
          </p:cNvPr>
          <p:cNvSpPr>
            <a:spLocks noChangeArrowheads="1"/>
          </p:cNvSpPr>
          <p:nvPr/>
        </p:nvSpPr>
        <p:spPr bwMode="auto">
          <a:xfrm>
            <a:off x="1252852" y="3824203"/>
            <a:ext cx="16192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lnSpc>
                <a:spcPts val="2200"/>
              </a:lnSpc>
            </a:pPr>
            <a:r>
              <a:rPr lang="en-US" altLang="he-IL" sz="2200">
                <a:solidFill>
                  <a:srgbClr val="CFD0D8"/>
                </a:solidFill>
                <a:latin typeface="Roboto" panose="02000000000000000000" pitchFamily="2" charset="0"/>
              </a:rPr>
              <a:t>2</a:t>
            </a:r>
            <a:endParaRPr lang="en-US" altLang="he-IL" sz="2200"/>
          </a:p>
        </p:txBody>
      </p:sp>
      <p:sp>
        <p:nvSpPr>
          <p:cNvPr id="14" name="Text 11">
            <a:extLst>
              <a:ext uri="{FF2B5EF4-FFF2-40B4-BE49-F238E27FC236}">
                <a16:creationId xmlns:a16="http://schemas.microsoft.com/office/drawing/2014/main" id="{7FE9F9BB-7A74-2324-E220-780036EA3199}"/>
              </a:ext>
            </a:extLst>
          </p:cNvPr>
          <p:cNvSpPr/>
          <p:nvPr/>
        </p:nvSpPr>
        <p:spPr>
          <a:xfrm>
            <a:off x="2375214" y="3728953"/>
            <a:ext cx="2528888" cy="296862"/>
          </a:xfrm>
          <a:prstGeom prst="rect">
            <a:avLst/>
          </a:prstGeom>
          <a:noFill/>
          <a:ln/>
        </p:spPr>
        <p:txBody>
          <a:bodyPr wrap="none" lIns="0" tIns="0" rIns="0" bIns="0"/>
          <a:lstStyle/>
          <a:p>
            <a:pPr rtl="1" eaLnBrk="1" fontAlgn="auto" hangingPunct="1">
              <a:lnSpc>
                <a:spcPts val="230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Noise2Noise Innovation</a:t>
            </a:r>
            <a:endParaRPr lang="en-US" sz="1850" dirty="0">
              <a:latin typeface="+mn-lt"/>
              <a:cs typeface="+mn-cs"/>
            </a:endParaRPr>
          </a:p>
        </p:txBody>
      </p:sp>
      <p:sp>
        <p:nvSpPr>
          <p:cNvPr id="15" name="Text 12">
            <a:extLst>
              <a:ext uri="{FF2B5EF4-FFF2-40B4-BE49-F238E27FC236}">
                <a16:creationId xmlns:a16="http://schemas.microsoft.com/office/drawing/2014/main" id="{A967CDE0-56C7-7726-2F08-74F84B2088B5}"/>
              </a:ext>
            </a:extLst>
          </p:cNvPr>
          <p:cNvSpPr/>
          <p:nvPr/>
        </p:nvSpPr>
        <p:spPr>
          <a:xfrm>
            <a:off x="2375214" y="4138528"/>
            <a:ext cx="6494463" cy="606425"/>
          </a:xfrm>
          <a:prstGeom prst="rect">
            <a:avLst/>
          </a:prstGeom>
          <a:noFill/>
          <a:ln/>
        </p:spPr>
        <p:txBody>
          <a:bodyPr lIns="0" tIns="0" rIns="0" bIns="0"/>
          <a:lstStyle/>
          <a:p>
            <a:pPr rtl="1" eaLnBrk="1" fontAlgn="auto" hangingPunct="1">
              <a:lnSpc>
                <a:spcPts val="235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Learns to denoise without clean data, using pairs of independently generated noisy images</a:t>
            </a:r>
            <a:endParaRPr lang="en-US" sz="1450" dirty="0">
              <a:latin typeface="+mn-lt"/>
              <a:cs typeface="+mn-cs"/>
            </a:endParaRPr>
          </a:p>
        </p:txBody>
      </p:sp>
      <p:sp>
        <p:nvSpPr>
          <p:cNvPr id="13328" name="Shape 13">
            <a:extLst>
              <a:ext uri="{FF2B5EF4-FFF2-40B4-BE49-F238E27FC236}">
                <a16:creationId xmlns:a16="http://schemas.microsoft.com/office/drawing/2014/main" id="{CA1364E9-F312-CD43-7EDB-7704CD3D57EF}"/>
              </a:ext>
            </a:extLst>
          </p:cNvPr>
          <p:cNvSpPr>
            <a:spLocks noChangeArrowheads="1"/>
          </p:cNvSpPr>
          <p:nvPr/>
        </p:nvSpPr>
        <p:spPr bwMode="auto">
          <a:xfrm>
            <a:off x="1524314" y="5537115"/>
            <a:ext cx="661988" cy="23813"/>
          </a:xfrm>
          <a:prstGeom prst="roundRect">
            <a:avLst>
              <a:gd name="adj" fmla="val 347824"/>
            </a:avLst>
          </a:prstGeom>
          <a:solidFill>
            <a:srgbClr val="313E8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29" name="Shape 14">
            <a:extLst>
              <a:ext uri="{FF2B5EF4-FFF2-40B4-BE49-F238E27FC236}">
                <a16:creationId xmlns:a16="http://schemas.microsoft.com/office/drawing/2014/main" id="{F6FB8FAB-4A73-A398-F0F8-B5C0F9DD2790}"/>
              </a:ext>
            </a:extLst>
          </p:cNvPr>
          <p:cNvSpPr>
            <a:spLocks noChangeArrowheads="1"/>
          </p:cNvSpPr>
          <p:nvPr/>
        </p:nvSpPr>
        <p:spPr bwMode="auto">
          <a:xfrm>
            <a:off x="1121089" y="5337090"/>
            <a:ext cx="425450" cy="425450"/>
          </a:xfrm>
          <a:prstGeom prst="roundRect">
            <a:avLst>
              <a:gd name="adj" fmla="val 18671"/>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3330" name="Text 15">
            <a:extLst>
              <a:ext uri="{FF2B5EF4-FFF2-40B4-BE49-F238E27FC236}">
                <a16:creationId xmlns:a16="http://schemas.microsoft.com/office/drawing/2014/main" id="{BD670FE8-E350-4372-5081-CA0264CF1CEB}"/>
              </a:ext>
            </a:extLst>
          </p:cNvPr>
          <p:cNvSpPr>
            <a:spLocks noChangeArrowheads="1"/>
          </p:cNvSpPr>
          <p:nvPr/>
        </p:nvSpPr>
        <p:spPr bwMode="auto">
          <a:xfrm>
            <a:off x="1252852" y="5406940"/>
            <a:ext cx="161925"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lnSpc>
                <a:spcPts val="2200"/>
              </a:lnSpc>
            </a:pPr>
            <a:r>
              <a:rPr lang="en-US" altLang="he-IL" sz="2200">
                <a:solidFill>
                  <a:srgbClr val="CFD0D8"/>
                </a:solidFill>
                <a:latin typeface="Roboto" panose="02000000000000000000" pitchFamily="2" charset="0"/>
              </a:rPr>
              <a:t>3</a:t>
            </a:r>
            <a:endParaRPr lang="en-US" altLang="he-IL" sz="2200"/>
          </a:p>
        </p:txBody>
      </p:sp>
      <p:sp>
        <p:nvSpPr>
          <p:cNvPr id="19" name="Text 16">
            <a:extLst>
              <a:ext uri="{FF2B5EF4-FFF2-40B4-BE49-F238E27FC236}">
                <a16:creationId xmlns:a16="http://schemas.microsoft.com/office/drawing/2014/main" id="{2553726E-481A-EDA6-F24B-D42965B0F68E}"/>
              </a:ext>
            </a:extLst>
          </p:cNvPr>
          <p:cNvSpPr/>
          <p:nvPr/>
        </p:nvSpPr>
        <p:spPr>
          <a:xfrm>
            <a:off x="2375214" y="5313278"/>
            <a:ext cx="2366963" cy="295275"/>
          </a:xfrm>
          <a:prstGeom prst="rect">
            <a:avLst/>
          </a:prstGeom>
          <a:noFill/>
          <a:ln/>
        </p:spPr>
        <p:txBody>
          <a:bodyPr wrap="none" lIns="0" tIns="0" rIns="0" bIns="0"/>
          <a:lstStyle/>
          <a:p>
            <a:pPr rtl="1" eaLnBrk="1" fontAlgn="auto" hangingPunct="1">
              <a:lnSpc>
                <a:spcPts val="2300"/>
              </a:lnSpc>
              <a:spcBef>
                <a:spcPts val="0"/>
              </a:spcBef>
              <a:spcAft>
                <a:spcPts val="0"/>
              </a:spcAft>
              <a:defRPr/>
            </a:pPr>
            <a:r>
              <a:rPr lang="en-US" sz="1850" dirty="0">
                <a:solidFill>
                  <a:srgbClr val="CFD0D8"/>
                </a:solidFill>
                <a:latin typeface="Roboto" pitchFamily="34" charset="0"/>
                <a:ea typeface="Roboto" pitchFamily="34" charset="-122"/>
                <a:cs typeface="Roboto" pitchFamily="34" charset="-120"/>
              </a:rPr>
              <a:t>ResNet-50 Integration</a:t>
            </a:r>
            <a:endParaRPr lang="en-US" sz="1850" dirty="0">
              <a:latin typeface="+mn-lt"/>
              <a:cs typeface="+mn-cs"/>
            </a:endParaRPr>
          </a:p>
        </p:txBody>
      </p:sp>
      <p:sp>
        <p:nvSpPr>
          <p:cNvPr id="20" name="Text 17">
            <a:extLst>
              <a:ext uri="{FF2B5EF4-FFF2-40B4-BE49-F238E27FC236}">
                <a16:creationId xmlns:a16="http://schemas.microsoft.com/office/drawing/2014/main" id="{ABB566D7-F819-4FFA-3473-166B1A4BCBF9}"/>
              </a:ext>
            </a:extLst>
          </p:cNvPr>
          <p:cNvSpPr/>
          <p:nvPr/>
        </p:nvSpPr>
        <p:spPr>
          <a:xfrm>
            <a:off x="2350056" y="5628019"/>
            <a:ext cx="6113994" cy="303212"/>
          </a:xfrm>
          <a:prstGeom prst="rect">
            <a:avLst/>
          </a:prstGeom>
          <a:noFill/>
          <a:ln/>
        </p:spPr>
        <p:txBody>
          <a:bodyPr wrap="none" lIns="0" tIns="0" rIns="0" bIns="0"/>
          <a:lstStyle/>
          <a:p>
            <a:pPr rtl="1" eaLnBrk="1" fontAlgn="auto" hangingPunct="1">
              <a:lnSpc>
                <a:spcPts val="235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Enhances U-Net in the Noise2Noise by leveraging deep residual learning </a:t>
            </a:r>
          </a:p>
          <a:p>
            <a:pPr rtl="1" eaLnBrk="1" fontAlgn="auto" hangingPunct="1">
              <a:lnSpc>
                <a:spcPts val="235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capabilities</a:t>
            </a:r>
            <a:endParaRPr lang="en-US" sz="1450" dirty="0">
              <a:latin typeface="+mn-lt"/>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ext 0">
            <a:extLst>
              <a:ext uri="{FF2B5EF4-FFF2-40B4-BE49-F238E27FC236}">
                <a16:creationId xmlns:a16="http://schemas.microsoft.com/office/drawing/2014/main" id="{05A83167-89AF-A86A-A87C-BB5A33C2B139}"/>
              </a:ext>
            </a:extLst>
          </p:cNvPr>
          <p:cNvSpPr>
            <a:spLocks noChangeArrowheads="1"/>
          </p:cNvSpPr>
          <p:nvPr/>
        </p:nvSpPr>
        <p:spPr bwMode="auto">
          <a:xfrm>
            <a:off x="1301143" y="0"/>
            <a:ext cx="11372853" cy="123661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defTabSz="914400" rtl="0">
              <a:lnSpc>
                <a:spcPct val="90000"/>
              </a:lnSpc>
              <a:spcBef>
                <a:spcPct val="0"/>
              </a:spcBef>
              <a:spcAft>
                <a:spcPts val="600"/>
              </a:spcAft>
            </a:pPr>
            <a:r>
              <a:rPr lang="en-US" altLang="he-IL" sz="4800" dirty="0">
                <a:solidFill>
                  <a:srgbClr val="FFFFFF"/>
                </a:solidFill>
                <a:latin typeface="+mj-lt"/>
                <a:ea typeface="+mj-ea"/>
                <a:cs typeface="+mj-cs"/>
              </a:rPr>
              <a:t>U-net</a:t>
            </a:r>
          </a:p>
        </p:txBody>
      </p:sp>
      <p:pic>
        <p:nvPicPr>
          <p:cNvPr id="8" name="תמונה 7">
            <a:extLst>
              <a:ext uri="{FF2B5EF4-FFF2-40B4-BE49-F238E27FC236}">
                <a16:creationId xmlns:a16="http://schemas.microsoft.com/office/drawing/2014/main" id="{E69E15D6-6992-9D5C-6FB8-8F8ED178CCE5}"/>
              </a:ext>
            </a:extLst>
          </p:cNvPr>
          <p:cNvPicPr>
            <a:picLocks noChangeAspect="1"/>
          </p:cNvPicPr>
          <p:nvPr/>
        </p:nvPicPr>
        <p:blipFill rotWithShape="1">
          <a:blip r:embed="rId3"/>
          <a:srcRect r="2216" b="2"/>
          <a:stretch/>
        </p:blipFill>
        <p:spPr bwMode="auto">
          <a:xfrm>
            <a:off x="882314" y="1053154"/>
            <a:ext cx="6208034" cy="5031261"/>
          </a:xfrm>
          <a:prstGeom prst="rect">
            <a:avLst/>
          </a:prstGeom>
          <a:extLst>
            <a:ext uri="{53640926-AAD7-44D8-BBD7-CCE9431645EC}">
              <a14:shadowObscured xmlns:a14="http://schemas.microsoft.com/office/drawing/2010/main"/>
            </a:ext>
          </a:extLst>
        </p:spPr>
      </p:pic>
      <p:pic>
        <p:nvPicPr>
          <p:cNvPr id="4" name="תמונה 3">
            <a:extLst>
              <a:ext uri="{FF2B5EF4-FFF2-40B4-BE49-F238E27FC236}">
                <a16:creationId xmlns:a16="http://schemas.microsoft.com/office/drawing/2014/main" id="{2711DB84-79A6-24F9-0520-02DDE6DC503F}"/>
              </a:ext>
            </a:extLst>
          </p:cNvPr>
          <p:cNvPicPr>
            <a:picLocks noChangeAspect="1"/>
          </p:cNvPicPr>
          <p:nvPr/>
        </p:nvPicPr>
        <p:blipFill>
          <a:blip r:embed="rId4"/>
          <a:stretch>
            <a:fillRect/>
          </a:stretch>
        </p:blipFill>
        <p:spPr>
          <a:xfrm>
            <a:off x="8238125" y="2660720"/>
            <a:ext cx="5866534" cy="2199950"/>
          </a:xfrm>
          <a:prstGeom prst="rect">
            <a:avLst/>
          </a:prstGeom>
        </p:spPr>
      </p:pic>
      <p:sp>
        <p:nvSpPr>
          <p:cNvPr id="3" name="Text 0">
            <a:extLst>
              <a:ext uri="{FF2B5EF4-FFF2-40B4-BE49-F238E27FC236}">
                <a16:creationId xmlns:a16="http://schemas.microsoft.com/office/drawing/2014/main" id="{F777F528-6A49-9D2F-7636-0BD1AA269217}"/>
              </a:ext>
            </a:extLst>
          </p:cNvPr>
          <p:cNvSpPr>
            <a:spLocks noChangeArrowheads="1"/>
          </p:cNvSpPr>
          <p:nvPr/>
        </p:nvSpPr>
        <p:spPr bwMode="auto">
          <a:xfrm>
            <a:off x="1617343" y="6567281"/>
            <a:ext cx="11395713" cy="1662319"/>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ormAutofit/>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indent="-228600" algn="l" defTabSz="914400" rtl="0">
              <a:lnSpc>
                <a:spcPct val="90000"/>
              </a:lnSpc>
              <a:spcAft>
                <a:spcPts val="600"/>
              </a:spcAft>
              <a:buFont typeface="Arial" panose="020B0604020202020204" pitchFamily="34" charset="0"/>
              <a:buChar char="•"/>
            </a:pPr>
            <a:r>
              <a:rPr lang="en-US" altLang="he-IL" sz="2400" dirty="0">
                <a:latin typeface="+mn-lt"/>
                <a:cs typeface="+mn-cs"/>
              </a:rPr>
              <a:t>A convolutional neural network architecture originally designed for image segmentation.</a:t>
            </a:r>
          </a:p>
          <a:p>
            <a:pPr indent="-228600" algn="l" defTabSz="914400" rtl="0">
              <a:lnSpc>
                <a:spcPct val="90000"/>
              </a:lnSpc>
              <a:spcAft>
                <a:spcPts val="600"/>
              </a:spcAft>
              <a:buFont typeface="Arial" panose="020B0604020202020204" pitchFamily="34" charset="0"/>
              <a:buChar char="•"/>
            </a:pPr>
            <a:r>
              <a:rPr lang="en-US" altLang="he-IL" sz="2400" dirty="0">
                <a:latin typeface="+mn-lt"/>
                <a:cs typeface="+mn-cs"/>
              </a:rPr>
              <a:t>Composed of an encoder (for feature extraction) and a decoder (for image reconstruction).</a:t>
            </a:r>
          </a:p>
        </p:txBody>
      </p:sp>
    </p:spTree>
    <p:extLst>
      <p:ext uri="{BB962C8B-B14F-4D97-AF65-F5344CB8AC3E}">
        <p14:creationId xmlns:p14="http://schemas.microsoft.com/office/powerpoint/2010/main" val="2496304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ext 0">
            <a:extLst>
              <a:ext uri="{FF2B5EF4-FFF2-40B4-BE49-F238E27FC236}">
                <a16:creationId xmlns:a16="http://schemas.microsoft.com/office/drawing/2014/main" id="{05A83167-89AF-A86A-A87C-BB5A33C2B139}"/>
              </a:ext>
            </a:extLst>
          </p:cNvPr>
          <p:cNvSpPr>
            <a:spLocks noChangeArrowheads="1"/>
          </p:cNvSpPr>
          <p:nvPr/>
        </p:nvSpPr>
        <p:spPr bwMode="auto">
          <a:xfrm>
            <a:off x="520586" y="1038875"/>
            <a:ext cx="5209873" cy="193944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b">
            <a:normAutofit/>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rtl="0"/>
            <a:r>
              <a:rPr lang="en-US" sz="4000" b="1" dirty="0"/>
              <a:t>Why Noise2Noise Works</a:t>
            </a:r>
          </a:p>
        </p:txBody>
      </p:sp>
      <p:sp>
        <p:nvSpPr>
          <p:cNvPr id="3" name="Text 0">
            <a:extLst>
              <a:ext uri="{FF2B5EF4-FFF2-40B4-BE49-F238E27FC236}">
                <a16:creationId xmlns:a16="http://schemas.microsoft.com/office/drawing/2014/main" id="{F777F528-6A49-9D2F-7636-0BD1AA269217}"/>
              </a:ext>
            </a:extLst>
          </p:cNvPr>
          <p:cNvSpPr>
            <a:spLocks noChangeArrowheads="1"/>
          </p:cNvSpPr>
          <p:nvPr/>
        </p:nvSpPr>
        <p:spPr bwMode="auto">
          <a:xfrm>
            <a:off x="520586" y="3093573"/>
            <a:ext cx="4678428" cy="413739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t">
            <a:normAutofit fontScale="92500" lnSpcReduction="20000"/>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indent="-228600" algn="l" defTabSz="914400" rtl="0">
              <a:lnSpc>
                <a:spcPct val="90000"/>
              </a:lnSpc>
              <a:spcAft>
                <a:spcPts val="600"/>
              </a:spcAft>
              <a:buFont typeface="Arial" panose="020B0604020202020204" pitchFamily="34" charset="0"/>
              <a:buChar char="•"/>
            </a:pPr>
            <a:endParaRPr lang="en-US" altLang="he-IL" sz="2200" dirty="0">
              <a:latin typeface="+mn-lt"/>
              <a:cs typeface="+mn-cs"/>
            </a:endParaRPr>
          </a:p>
          <a:p>
            <a:pPr indent="-228600" algn="l" defTabSz="914400" rtl="0">
              <a:lnSpc>
                <a:spcPct val="90000"/>
              </a:lnSpc>
              <a:spcAft>
                <a:spcPts val="600"/>
              </a:spcAft>
              <a:buFont typeface="Arial" panose="020B0604020202020204" pitchFamily="34" charset="0"/>
              <a:buChar char="•"/>
            </a:pPr>
            <a:r>
              <a:rPr lang="en-US" altLang="he-IL" sz="2400" dirty="0">
                <a:solidFill>
                  <a:srgbClr val="CFD0D8"/>
                </a:solidFill>
                <a:latin typeface="Roboto" panose="02000000000000000000" pitchFamily="2" charset="0"/>
              </a:rPr>
              <a:t>Uses pairs of noisy images as input and target, without needing clean images for training.</a:t>
            </a:r>
          </a:p>
          <a:p>
            <a:pPr indent="-228600" algn="l" defTabSz="914400" rtl="0">
              <a:lnSpc>
                <a:spcPct val="90000"/>
              </a:lnSpc>
              <a:spcAft>
                <a:spcPts val="600"/>
              </a:spcAft>
              <a:buFont typeface="Arial" panose="020B0604020202020204" pitchFamily="34" charset="0"/>
              <a:buChar char="•"/>
            </a:pPr>
            <a:endParaRPr lang="en-US" altLang="he-IL" sz="2400" dirty="0">
              <a:solidFill>
                <a:srgbClr val="CFD0D8"/>
              </a:solidFill>
              <a:latin typeface="Roboto" panose="02000000000000000000" pitchFamily="2" charset="0"/>
            </a:endParaRPr>
          </a:p>
          <a:p>
            <a:pPr indent="-228600" algn="l" defTabSz="914400" rtl="0">
              <a:lnSpc>
                <a:spcPct val="90000"/>
              </a:lnSpc>
              <a:spcAft>
                <a:spcPts val="600"/>
              </a:spcAft>
              <a:buFont typeface="Arial" panose="020B0604020202020204" pitchFamily="34" charset="0"/>
              <a:buChar char="•"/>
            </a:pPr>
            <a:r>
              <a:rPr lang="en-US" altLang="he-IL" sz="2400" dirty="0">
                <a:solidFill>
                  <a:srgbClr val="CFD0D8"/>
                </a:solidFill>
                <a:latin typeface="Roboto" panose="02000000000000000000" pitchFamily="2" charset="0"/>
              </a:rPr>
              <a:t>Random noise gets averaged out over multiple noisy pairs, helping the model focus on the common clean features.</a:t>
            </a:r>
          </a:p>
          <a:p>
            <a:pPr indent="-228600" algn="l" defTabSz="914400" rtl="0">
              <a:lnSpc>
                <a:spcPct val="90000"/>
              </a:lnSpc>
              <a:spcAft>
                <a:spcPts val="600"/>
              </a:spcAft>
              <a:buFont typeface="Arial" panose="020B0604020202020204" pitchFamily="34" charset="0"/>
              <a:buChar char="•"/>
            </a:pPr>
            <a:endParaRPr lang="en-US" altLang="he-IL" sz="2400" dirty="0">
              <a:solidFill>
                <a:srgbClr val="CFD0D8"/>
              </a:solidFill>
              <a:latin typeface="Roboto" panose="02000000000000000000" pitchFamily="2" charset="0"/>
            </a:endParaRPr>
          </a:p>
          <a:p>
            <a:pPr indent="-228600" algn="l" defTabSz="914400" rtl="0">
              <a:lnSpc>
                <a:spcPct val="90000"/>
              </a:lnSpc>
              <a:spcAft>
                <a:spcPts val="600"/>
              </a:spcAft>
              <a:buFont typeface="Arial" panose="020B0604020202020204" pitchFamily="34" charset="0"/>
              <a:buChar char="•"/>
            </a:pPr>
            <a:r>
              <a:rPr lang="en-US" altLang="he-IL" sz="2400" dirty="0">
                <a:solidFill>
                  <a:srgbClr val="CFD0D8"/>
                </a:solidFill>
                <a:latin typeface="Roboto" panose="02000000000000000000" pitchFamily="2" charset="0"/>
              </a:rPr>
              <a:t>Minimizes the difference between noisy image pairs, allowing the network to learn the underlying clean signal.</a:t>
            </a:r>
          </a:p>
        </p:txBody>
      </p:sp>
      <p:pic>
        <p:nvPicPr>
          <p:cNvPr id="4" name="תמונה 3">
            <a:extLst>
              <a:ext uri="{FF2B5EF4-FFF2-40B4-BE49-F238E27FC236}">
                <a16:creationId xmlns:a16="http://schemas.microsoft.com/office/drawing/2014/main" id="{4AA04A99-5DB2-4040-0E4D-4DAEB8C31FEB}"/>
              </a:ext>
            </a:extLst>
          </p:cNvPr>
          <p:cNvPicPr>
            <a:picLocks noChangeAspect="1"/>
          </p:cNvPicPr>
          <p:nvPr/>
        </p:nvPicPr>
        <p:blipFill>
          <a:blip r:embed="rId3"/>
          <a:stretch>
            <a:fillRect/>
          </a:stretch>
        </p:blipFill>
        <p:spPr>
          <a:xfrm>
            <a:off x="5985206" y="2337758"/>
            <a:ext cx="7667215" cy="3565255"/>
          </a:xfrm>
          <a:prstGeom prst="rect">
            <a:avLst/>
          </a:prstGeom>
        </p:spPr>
      </p:pic>
    </p:spTree>
    <p:extLst>
      <p:ext uri="{BB962C8B-B14F-4D97-AF65-F5344CB8AC3E}">
        <p14:creationId xmlns:p14="http://schemas.microsoft.com/office/powerpoint/2010/main" val="418078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ext 0">
            <a:extLst>
              <a:ext uri="{FF2B5EF4-FFF2-40B4-BE49-F238E27FC236}">
                <a16:creationId xmlns:a16="http://schemas.microsoft.com/office/drawing/2014/main" id="{05A83167-89AF-A86A-A87C-BB5A33C2B139}"/>
              </a:ext>
            </a:extLst>
          </p:cNvPr>
          <p:cNvSpPr>
            <a:spLocks noChangeArrowheads="1"/>
          </p:cNvSpPr>
          <p:nvPr/>
        </p:nvSpPr>
        <p:spPr bwMode="auto">
          <a:xfrm>
            <a:off x="6130925" y="565150"/>
            <a:ext cx="540385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4500"/>
              </a:lnSpc>
            </a:pPr>
            <a:r>
              <a:rPr lang="en-US" altLang="he-IL" sz="3600">
                <a:solidFill>
                  <a:srgbClr val="FFFFFF"/>
                </a:solidFill>
                <a:latin typeface="Roboto" panose="02000000000000000000" pitchFamily="2" charset="0"/>
              </a:rPr>
              <a:t>Types of Noise Addressed</a:t>
            </a:r>
            <a:endParaRPr lang="en-US" altLang="he-IL" sz="3600"/>
          </a:p>
        </p:txBody>
      </p:sp>
      <p:sp>
        <p:nvSpPr>
          <p:cNvPr id="4" name="Text 1">
            <a:extLst>
              <a:ext uri="{FF2B5EF4-FFF2-40B4-BE49-F238E27FC236}">
                <a16:creationId xmlns:a16="http://schemas.microsoft.com/office/drawing/2014/main" id="{C713D372-E7AB-D9E1-9400-F79725D7873A}"/>
              </a:ext>
            </a:extLst>
          </p:cNvPr>
          <p:cNvSpPr/>
          <p:nvPr/>
        </p:nvSpPr>
        <p:spPr>
          <a:xfrm>
            <a:off x="6130925" y="1417638"/>
            <a:ext cx="7854950" cy="1179512"/>
          </a:xfrm>
          <a:prstGeom prst="rect">
            <a:avLst/>
          </a:prstGeom>
          <a:noFill/>
          <a:ln/>
        </p:spPr>
        <p:txBody>
          <a:bodyPr lIns="0" tIns="0" rIns="0" bIns="0"/>
          <a:lstStyle/>
          <a:p>
            <a:pPr rtl="1" eaLnBrk="1" fontAlgn="auto" hangingPunct="1">
              <a:lnSpc>
                <a:spcPts val="230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Noise2Noise can handle various types of noise, including Bernoulli noise, Poisson noise, additive Gaussian noise. Each type of noise presents unique challenges in image restoration. By utilizing deep learning, Noise2Noise provides an innovative and efficient solution to denoise images across these different noise types.</a:t>
            </a:r>
          </a:p>
        </p:txBody>
      </p:sp>
      <p:sp>
        <p:nvSpPr>
          <p:cNvPr id="15365" name="Shape 2">
            <a:extLst>
              <a:ext uri="{FF2B5EF4-FFF2-40B4-BE49-F238E27FC236}">
                <a16:creationId xmlns:a16="http://schemas.microsoft.com/office/drawing/2014/main" id="{CD2C79FE-D409-45D2-A1BC-827CC931687C}"/>
              </a:ext>
            </a:extLst>
          </p:cNvPr>
          <p:cNvSpPr>
            <a:spLocks noChangeArrowheads="1"/>
          </p:cNvSpPr>
          <p:nvPr/>
        </p:nvSpPr>
        <p:spPr bwMode="auto">
          <a:xfrm>
            <a:off x="6110650" y="2822743"/>
            <a:ext cx="7854950" cy="1077913"/>
          </a:xfrm>
          <a:prstGeom prst="roundRect">
            <a:avLst>
              <a:gd name="adj" fmla="val 7190"/>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5366" name="Text 3">
            <a:extLst>
              <a:ext uri="{FF2B5EF4-FFF2-40B4-BE49-F238E27FC236}">
                <a16:creationId xmlns:a16="http://schemas.microsoft.com/office/drawing/2014/main" id="{38063041-816D-1551-412F-03CA1D7F6F2A}"/>
              </a:ext>
            </a:extLst>
          </p:cNvPr>
          <p:cNvSpPr>
            <a:spLocks noChangeArrowheads="1"/>
          </p:cNvSpPr>
          <p:nvPr/>
        </p:nvSpPr>
        <p:spPr bwMode="auto">
          <a:xfrm>
            <a:off x="6237288" y="2908300"/>
            <a:ext cx="1674812"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dirty="0">
                <a:solidFill>
                  <a:srgbClr val="CFD0D8"/>
                </a:solidFill>
                <a:latin typeface="Roboto" panose="02000000000000000000" pitchFamily="2" charset="0"/>
              </a:rPr>
              <a:t>Bernoulli Noise</a:t>
            </a:r>
            <a:endParaRPr lang="en-US" altLang="he-IL" dirty="0"/>
          </a:p>
        </p:txBody>
      </p:sp>
      <p:sp>
        <p:nvSpPr>
          <p:cNvPr id="7" name="Text 4">
            <a:extLst>
              <a:ext uri="{FF2B5EF4-FFF2-40B4-BE49-F238E27FC236}">
                <a16:creationId xmlns:a16="http://schemas.microsoft.com/office/drawing/2014/main" id="{F41EAA2B-B144-B6A9-904F-94D4508414EA}"/>
              </a:ext>
            </a:extLst>
          </p:cNvPr>
          <p:cNvSpPr/>
          <p:nvPr/>
        </p:nvSpPr>
        <p:spPr>
          <a:xfrm>
            <a:off x="2259689" y="3427581"/>
            <a:ext cx="7470775" cy="295275"/>
          </a:xfrm>
          <a:prstGeom prst="rect">
            <a:avLst/>
          </a:prstGeom>
          <a:noFill/>
          <a:ln/>
        </p:spPr>
        <p:txBody>
          <a:bodyPr wrap="none" lIns="0" tIns="0" rIns="0" bIns="0"/>
          <a:lstStyle/>
          <a:p>
            <a:pPr algn="r" rtl="1" eaLnBrk="1" fontAlgn="auto" hangingPunct="1">
              <a:lnSpc>
                <a:spcPts val="230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Random black pixels, binary noise</a:t>
            </a:r>
            <a:endParaRPr lang="en-US" sz="1450" dirty="0">
              <a:latin typeface="+mn-lt"/>
              <a:cs typeface="+mn-cs"/>
            </a:endParaRPr>
          </a:p>
        </p:txBody>
      </p:sp>
      <p:sp>
        <p:nvSpPr>
          <p:cNvPr id="15368" name="Shape 5">
            <a:extLst>
              <a:ext uri="{FF2B5EF4-FFF2-40B4-BE49-F238E27FC236}">
                <a16:creationId xmlns:a16="http://schemas.microsoft.com/office/drawing/2014/main" id="{9D2DDD0C-26C9-86B3-2EB5-D1E613D59665}"/>
              </a:ext>
            </a:extLst>
          </p:cNvPr>
          <p:cNvSpPr>
            <a:spLocks noChangeArrowheads="1"/>
          </p:cNvSpPr>
          <p:nvPr/>
        </p:nvSpPr>
        <p:spPr bwMode="auto">
          <a:xfrm>
            <a:off x="6130925" y="4065588"/>
            <a:ext cx="7854950" cy="1076325"/>
          </a:xfrm>
          <a:prstGeom prst="roundRect">
            <a:avLst>
              <a:gd name="adj" fmla="val 7190"/>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5369" name="Text 6">
            <a:extLst>
              <a:ext uri="{FF2B5EF4-FFF2-40B4-BE49-F238E27FC236}">
                <a16:creationId xmlns:a16="http://schemas.microsoft.com/office/drawing/2014/main" id="{053927DE-7040-676F-3967-9973CF38846A}"/>
              </a:ext>
            </a:extLst>
          </p:cNvPr>
          <p:cNvSpPr>
            <a:spLocks noChangeArrowheads="1"/>
          </p:cNvSpPr>
          <p:nvPr/>
        </p:nvSpPr>
        <p:spPr bwMode="auto">
          <a:xfrm>
            <a:off x="5486400" y="4246563"/>
            <a:ext cx="2303463"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dirty="0">
                <a:solidFill>
                  <a:srgbClr val="CFD0D8"/>
                </a:solidFill>
                <a:latin typeface="Roboto" panose="02000000000000000000" pitchFamily="2" charset="0"/>
              </a:rPr>
              <a:t>Poisson Noise</a:t>
            </a:r>
            <a:endParaRPr lang="en-US" altLang="he-IL" dirty="0"/>
          </a:p>
        </p:txBody>
      </p:sp>
      <p:sp>
        <p:nvSpPr>
          <p:cNvPr id="10" name="Text 7">
            <a:extLst>
              <a:ext uri="{FF2B5EF4-FFF2-40B4-BE49-F238E27FC236}">
                <a16:creationId xmlns:a16="http://schemas.microsoft.com/office/drawing/2014/main" id="{186A9366-E974-88B0-317E-7B67D2B9C7D6}"/>
              </a:ext>
            </a:extLst>
          </p:cNvPr>
          <p:cNvSpPr/>
          <p:nvPr/>
        </p:nvSpPr>
        <p:spPr>
          <a:xfrm>
            <a:off x="6850505" y="4645455"/>
            <a:ext cx="4584322" cy="386490"/>
          </a:xfrm>
          <a:prstGeom prst="rect">
            <a:avLst/>
          </a:prstGeom>
          <a:noFill/>
          <a:ln/>
        </p:spPr>
        <p:txBody>
          <a:bodyPr wrap="none" lIns="0" tIns="0" rIns="0" bIns="0"/>
          <a:lstStyle/>
          <a:p>
            <a:pPr algn="r" rtl="1" eaLnBrk="1" fontAlgn="auto" hangingPunct="1">
              <a:lnSpc>
                <a:spcPts val="230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The image has noise that appears more in darker areas</a:t>
            </a:r>
            <a:endParaRPr lang="en-US" sz="1450" dirty="0">
              <a:latin typeface="+mn-lt"/>
              <a:cs typeface="+mn-cs"/>
            </a:endParaRPr>
          </a:p>
        </p:txBody>
      </p:sp>
      <p:sp>
        <p:nvSpPr>
          <p:cNvPr id="15371" name="Shape 8">
            <a:extLst>
              <a:ext uri="{FF2B5EF4-FFF2-40B4-BE49-F238E27FC236}">
                <a16:creationId xmlns:a16="http://schemas.microsoft.com/office/drawing/2014/main" id="{AB54E6B7-C936-E3BE-51B9-F17565C358CC}"/>
              </a:ext>
            </a:extLst>
          </p:cNvPr>
          <p:cNvSpPr>
            <a:spLocks noChangeArrowheads="1"/>
          </p:cNvSpPr>
          <p:nvPr/>
        </p:nvSpPr>
        <p:spPr bwMode="auto">
          <a:xfrm>
            <a:off x="6130925" y="5378450"/>
            <a:ext cx="7854950" cy="1076325"/>
          </a:xfrm>
          <a:prstGeom prst="roundRect">
            <a:avLst>
              <a:gd name="adj" fmla="val 7190"/>
            </a:avLst>
          </a:prstGeom>
          <a:solidFill>
            <a:srgbClr val="182567"/>
          </a:solidFill>
          <a:ln w="7620">
            <a:solidFill>
              <a:srgbClr val="313E80"/>
            </a:solidFill>
            <a:round/>
            <a:headEnd/>
            <a:tailEnd/>
          </a:ln>
        </p:spPr>
        <p:txBody>
          <a:bodyPr/>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he-IL" altLang="he-IL"/>
          </a:p>
        </p:txBody>
      </p:sp>
      <p:sp>
        <p:nvSpPr>
          <p:cNvPr id="15372" name="Text 9">
            <a:extLst>
              <a:ext uri="{FF2B5EF4-FFF2-40B4-BE49-F238E27FC236}">
                <a16:creationId xmlns:a16="http://schemas.microsoft.com/office/drawing/2014/main" id="{5AAF04A8-E40D-F342-9D79-0D8A6D5C1A40}"/>
              </a:ext>
            </a:extLst>
          </p:cNvPr>
          <p:cNvSpPr>
            <a:spLocks noChangeArrowheads="1"/>
          </p:cNvSpPr>
          <p:nvPr/>
        </p:nvSpPr>
        <p:spPr bwMode="auto">
          <a:xfrm>
            <a:off x="6323013" y="5518150"/>
            <a:ext cx="2513012"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2250"/>
              </a:lnSpc>
            </a:pPr>
            <a:r>
              <a:rPr lang="en-US" altLang="he-IL" dirty="0">
                <a:solidFill>
                  <a:srgbClr val="CFD0D8"/>
                </a:solidFill>
                <a:latin typeface="Roboto" panose="02000000000000000000" pitchFamily="2" charset="0"/>
              </a:rPr>
              <a:t>Additive Gaussian Noise</a:t>
            </a:r>
            <a:endParaRPr lang="en-US" altLang="he-IL" dirty="0"/>
          </a:p>
        </p:txBody>
      </p:sp>
      <p:sp>
        <p:nvSpPr>
          <p:cNvPr id="13" name="Text 10">
            <a:extLst>
              <a:ext uri="{FF2B5EF4-FFF2-40B4-BE49-F238E27FC236}">
                <a16:creationId xmlns:a16="http://schemas.microsoft.com/office/drawing/2014/main" id="{E434E70F-C504-1FDA-5E24-63979A3A40E3}"/>
              </a:ext>
            </a:extLst>
          </p:cNvPr>
          <p:cNvSpPr/>
          <p:nvPr/>
        </p:nvSpPr>
        <p:spPr>
          <a:xfrm>
            <a:off x="3115118" y="5906463"/>
            <a:ext cx="7470775" cy="295275"/>
          </a:xfrm>
          <a:prstGeom prst="rect">
            <a:avLst/>
          </a:prstGeom>
          <a:noFill/>
          <a:ln/>
        </p:spPr>
        <p:txBody>
          <a:bodyPr wrap="none" lIns="0" tIns="0" rIns="0" bIns="0"/>
          <a:lstStyle/>
          <a:p>
            <a:pPr algn="r" rtl="1" eaLnBrk="1" fontAlgn="auto" hangingPunct="1">
              <a:lnSpc>
                <a:spcPts val="2300"/>
              </a:lnSpc>
              <a:spcBef>
                <a:spcPts val="0"/>
              </a:spcBef>
              <a:spcAft>
                <a:spcPts val="0"/>
              </a:spcAft>
              <a:defRPr/>
            </a:pPr>
            <a:r>
              <a:rPr lang="en-US" sz="1450" dirty="0">
                <a:solidFill>
                  <a:srgbClr val="CFD0D8"/>
                </a:solidFill>
                <a:latin typeface="Roboto" pitchFamily="34" charset="0"/>
                <a:ea typeface="Roboto" pitchFamily="34" charset="-122"/>
                <a:cs typeface="Roboto" pitchFamily="34" charset="-120"/>
              </a:rPr>
              <a:t>The image has a smooth, grainy appearance </a:t>
            </a:r>
            <a:endParaRPr lang="en-US" sz="1450" dirty="0">
              <a:latin typeface="+mn-lt"/>
              <a:cs typeface="+mn-cs"/>
            </a:endParaRPr>
          </a:p>
        </p:txBody>
      </p:sp>
      <p:pic>
        <p:nvPicPr>
          <p:cNvPr id="3" name="תמונה 2">
            <a:extLst>
              <a:ext uri="{FF2B5EF4-FFF2-40B4-BE49-F238E27FC236}">
                <a16:creationId xmlns:a16="http://schemas.microsoft.com/office/drawing/2014/main" id="{E2C82EE8-41AB-1CEA-07AB-BC8FBEBF58A7}"/>
              </a:ext>
            </a:extLst>
          </p:cNvPr>
          <p:cNvPicPr>
            <a:picLocks noChangeAspect="1"/>
          </p:cNvPicPr>
          <p:nvPr/>
        </p:nvPicPr>
        <p:blipFill>
          <a:blip r:embed="rId3"/>
          <a:stretch>
            <a:fillRect/>
          </a:stretch>
        </p:blipFill>
        <p:spPr>
          <a:xfrm>
            <a:off x="0" y="0"/>
            <a:ext cx="3164957" cy="2833740"/>
          </a:xfrm>
          <a:prstGeom prst="rect">
            <a:avLst/>
          </a:prstGeom>
        </p:spPr>
      </p:pic>
      <p:pic>
        <p:nvPicPr>
          <p:cNvPr id="6" name="תמונה 5">
            <a:extLst>
              <a:ext uri="{FF2B5EF4-FFF2-40B4-BE49-F238E27FC236}">
                <a16:creationId xmlns:a16="http://schemas.microsoft.com/office/drawing/2014/main" id="{1E26D635-94D4-6766-BFE0-A88A8B45AD31}"/>
              </a:ext>
            </a:extLst>
          </p:cNvPr>
          <p:cNvPicPr>
            <a:picLocks noChangeAspect="1"/>
          </p:cNvPicPr>
          <p:nvPr/>
        </p:nvPicPr>
        <p:blipFill>
          <a:blip r:embed="rId4"/>
          <a:stretch>
            <a:fillRect/>
          </a:stretch>
        </p:blipFill>
        <p:spPr>
          <a:xfrm>
            <a:off x="0" y="2833740"/>
            <a:ext cx="4898604" cy="2591373"/>
          </a:xfrm>
          <a:prstGeom prst="rect">
            <a:avLst/>
          </a:prstGeom>
        </p:spPr>
      </p:pic>
      <p:pic>
        <p:nvPicPr>
          <p:cNvPr id="9" name="תמונה 8">
            <a:extLst>
              <a:ext uri="{FF2B5EF4-FFF2-40B4-BE49-F238E27FC236}">
                <a16:creationId xmlns:a16="http://schemas.microsoft.com/office/drawing/2014/main" id="{DBF1E28F-3BE2-13F3-CD73-1304CBC97D1B}"/>
              </a:ext>
            </a:extLst>
          </p:cNvPr>
          <p:cNvPicPr>
            <a:picLocks noChangeAspect="1"/>
          </p:cNvPicPr>
          <p:nvPr/>
        </p:nvPicPr>
        <p:blipFill>
          <a:blip r:embed="rId5"/>
          <a:stretch>
            <a:fillRect/>
          </a:stretch>
        </p:blipFill>
        <p:spPr>
          <a:xfrm>
            <a:off x="-1" y="5434923"/>
            <a:ext cx="4766873" cy="279467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7410" name="Text 0">
            <a:extLst>
              <a:ext uri="{FF2B5EF4-FFF2-40B4-BE49-F238E27FC236}">
                <a16:creationId xmlns:a16="http://schemas.microsoft.com/office/drawing/2014/main" id="{4E520A14-4CD3-7A67-696C-07C4F390D114}"/>
              </a:ext>
            </a:extLst>
          </p:cNvPr>
          <p:cNvSpPr>
            <a:spLocks noChangeArrowheads="1"/>
          </p:cNvSpPr>
          <p:nvPr/>
        </p:nvSpPr>
        <p:spPr bwMode="auto">
          <a:xfrm>
            <a:off x="592138" y="601663"/>
            <a:ext cx="442912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lnSpc>
                <a:spcPts val="4150"/>
              </a:lnSpc>
            </a:pPr>
            <a:r>
              <a:rPr lang="en-US" altLang="he-IL" sz="3300" dirty="0">
                <a:solidFill>
                  <a:srgbClr val="FFFFFF"/>
                </a:solidFill>
                <a:latin typeface="Roboto" panose="02000000000000000000" pitchFamily="2" charset="0"/>
              </a:rPr>
              <a:t>ResNet-50 Architecture</a:t>
            </a:r>
            <a:endParaRPr lang="en-US" altLang="he-IL" sz="3300" dirty="0"/>
          </a:p>
        </p:txBody>
      </p:sp>
      <p:sp>
        <p:nvSpPr>
          <p:cNvPr id="6" name="Text 2">
            <a:extLst>
              <a:ext uri="{FF2B5EF4-FFF2-40B4-BE49-F238E27FC236}">
                <a16:creationId xmlns:a16="http://schemas.microsoft.com/office/drawing/2014/main" id="{C49E3E77-2F6F-C4EF-A1C4-5101E7BF0187}"/>
              </a:ext>
            </a:extLst>
          </p:cNvPr>
          <p:cNvSpPr/>
          <p:nvPr/>
        </p:nvSpPr>
        <p:spPr>
          <a:xfrm>
            <a:off x="592138" y="2097882"/>
            <a:ext cx="2114550" cy="265112"/>
          </a:xfrm>
          <a:prstGeom prst="rect">
            <a:avLst/>
          </a:prstGeom>
          <a:noFill/>
          <a:ln/>
        </p:spPr>
        <p:txBody>
          <a:bodyPr wrap="none" lIns="0" tIns="0" rIns="0" bIns="0"/>
          <a:lstStyle/>
          <a:p>
            <a:pPr rtl="1" eaLnBrk="1" fontAlgn="auto" hangingPunct="1">
              <a:lnSpc>
                <a:spcPts val="2050"/>
              </a:lnSpc>
              <a:spcBef>
                <a:spcPts val="0"/>
              </a:spcBef>
              <a:spcAft>
                <a:spcPts val="0"/>
              </a:spcAft>
              <a:defRPr/>
            </a:pPr>
            <a:r>
              <a:rPr lang="en-US" sz="1650" dirty="0">
                <a:solidFill>
                  <a:srgbClr val="CFD0D8"/>
                </a:solidFill>
                <a:latin typeface="Roboto" pitchFamily="34" charset="0"/>
                <a:ea typeface="Roboto" pitchFamily="34" charset="-122"/>
                <a:cs typeface="Roboto" pitchFamily="34" charset="-120"/>
              </a:rPr>
              <a:t>Convolutional Layer</a:t>
            </a:r>
            <a:endParaRPr lang="en-US" sz="1650" dirty="0">
              <a:latin typeface="+mn-lt"/>
              <a:cs typeface="+mn-cs"/>
            </a:endParaRPr>
          </a:p>
        </p:txBody>
      </p:sp>
      <p:sp>
        <p:nvSpPr>
          <p:cNvPr id="17414" name="Text 3">
            <a:extLst>
              <a:ext uri="{FF2B5EF4-FFF2-40B4-BE49-F238E27FC236}">
                <a16:creationId xmlns:a16="http://schemas.microsoft.com/office/drawing/2014/main" id="{635999A6-084D-24B9-C8FF-B830188A7247}"/>
              </a:ext>
            </a:extLst>
          </p:cNvPr>
          <p:cNvSpPr>
            <a:spLocks noChangeArrowheads="1"/>
          </p:cNvSpPr>
          <p:nvPr/>
        </p:nvSpPr>
        <p:spPr bwMode="auto">
          <a:xfrm>
            <a:off x="592138" y="2410421"/>
            <a:ext cx="7959725"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100"/>
              </a:lnSpc>
            </a:pPr>
            <a:r>
              <a:rPr lang="en-US" altLang="he-IL" sz="1300" dirty="0">
                <a:solidFill>
                  <a:srgbClr val="CFD0D8"/>
                </a:solidFill>
                <a:latin typeface="Roboto" panose="02000000000000000000" pitchFamily="2" charset="0"/>
              </a:rPr>
              <a:t>Extracts features from the image using convolutional filters</a:t>
            </a:r>
            <a:endParaRPr lang="en-US" altLang="he-IL" sz="1300" dirty="0"/>
          </a:p>
        </p:txBody>
      </p:sp>
      <p:sp>
        <p:nvSpPr>
          <p:cNvPr id="9" name="Text 4">
            <a:extLst>
              <a:ext uri="{FF2B5EF4-FFF2-40B4-BE49-F238E27FC236}">
                <a16:creationId xmlns:a16="http://schemas.microsoft.com/office/drawing/2014/main" id="{A38849D0-373E-3523-D99A-1D73ADB43B94}"/>
              </a:ext>
            </a:extLst>
          </p:cNvPr>
          <p:cNvSpPr/>
          <p:nvPr/>
        </p:nvSpPr>
        <p:spPr>
          <a:xfrm>
            <a:off x="8200978" y="2369759"/>
            <a:ext cx="3874931" cy="196850"/>
          </a:xfrm>
          <a:prstGeom prst="rect">
            <a:avLst/>
          </a:prstGeom>
          <a:noFill/>
          <a:ln/>
        </p:spPr>
        <p:txBody>
          <a:bodyPr wrap="none" lIns="0" tIns="0" rIns="0" bIns="0"/>
          <a:lstStyle/>
          <a:p>
            <a:pPr rtl="1" eaLnBrk="1" fontAlgn="auto" hangingPunct="1">
              <a:lnSpc>
                <a:spcPts val="2050"/>
              </a:lnSpc>
              <a:spcBef>
                <a:spcPts val="0"/>
              </a:spcBef>
              <a:spcAft>
                <a:spcPts val="0"/>
              </a:spcAft>
              <a:defRPr/>
            </a:pPr>
            <a:r>
              <a:rPr lang="en-US" sz="1650" dirty="0">
                <a:solidFill>
                  <a:srgbClr val="CFD0D8"/>
                </a:solidFill>
                <a:latin typeface="Roboto" pitchFamily="34" charset="0"/>
                <a:ea typeface="Roboto" pitchFamily="34" charset="-122"/>
                <a:cs typeface="Roboto" pitchFamily="34" charset="-120"/>
              </a:rPr>
              <a:t>Mitigates Vanishing Gradient Problem</a:t>
            </a:r>
            <a:endParaRPr lang="en-US" sz="1650" dirty="0">
              <a:latin typeface="+mn-lt"/>
              <a:cs typeface="+mn-cs"/>
            </a:endParaRPr>
          </a:p>
        </p:txBody>
      </p:sp>
      <p:sp>
        <p:nvSpPr>
          <p:cNvPr id="17417" name="Text 5">
            <a:extLst>
              <a:ext uri="{FF2B5EF4-FFF2-40B4-BE49-F238E27FC236}">
                <a16:creationId xmlns:a16="http://schemas.microsoft.com/office/drawing/2014/main" id="{0A323964-1054-2BEC-1394-37F372B2592E}"/>
              </a:ext>
            </a:extLst>
          </p:cNvPr>
          <p:cNvSpPr>
            <a:spLocks noChangeArrowheads="1"/>
          </p:cNvSpPr>
          <p:nvPr/>
        </p:nvSpPr>
        <p:spPr bwMode="auto">
          <a:xfrm>
            <a:off x="5919759" y="2696388"/>
            <a:ext cx="6641999" cy="974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100"/>
              </a:lnSpc>
            </a:pPr>
            <a:r>
              <a:rPr lang="en-US" altLang="he-IL" sz="1300" dirty="0" err="1">
                <a:solidFill>
                  <a:srgbClr val="CFD0D8"/>
                </a:solidFill>
                <a:latin typeface="Roboto" panose="02000000000000000000" pitchFamily="2" charset="0"/>
              </a:rPr>
              <a:t>ReLU</a:t>
            </a:r>
            <a:r>
              <a:rPr lang="en-US" altLang="he-IL" sz="1300" dirty="0">
                <a:solidFill>
                  <a:srgbClr val="CFD0D8"/>
                </a:solidFill>
                <a:latin typeface="Roboto" panose="02000000000000000000" pitchFamily="2" charset="0"/>
              </a:rPr>
              <a:t> helps prevent vanishing gradients by allowing gradients to propagate more effectively during backpropagation.</a:t>
            </a:r>
            <a:endParaRPr lang="en-US" altLang="he-IL" sz="1300" dirty="0"/>
          </a:p>
        </p:txBody>
      </p:sp>
      <p:sp>
        <p:nvSpPr>
          <p:cNvPr id="12" name="Text 6">
            <a:extLst>
              <a:ext uri="{FF2B5EF4-FFF2-40B4-BE49-F238E27FC236}">
                <a16:creationId xmlns:a16="http://schemas.microsoft.com/office/drawing/2014/main" id="{4965E618-2998-4E17-DAE3-A6EB15F7576B}"/>
              </a:ext>
            </a:extLst>
          </p:cNvPr>
          <p:cNvSpPr/>
          <p:nvPr/>
        </p:nvSpPr>
        <p:spPr>
          <a:xfrm>
            <a:off x="592138" y="3982243"/>
            <a:ext cx="2114550" cy="265113"/>
          </a:xfrm>
          <a:prstGeom prst="rect">
            <a:avLst/>
          </a:prstGeom>
          <a:noFill/>
          <a:ln/>
        </p:spPr>
        <p:txBody>
          <a:bodyPr wrap="none" lIns="0" tIns="0" rIns="0" bIns="0"/>
          <a:lstStyle/>
          <a:p>
            <a:pPr rtl="1" eaLnBrk="1" fontAlgn="auto" hangingPunct="1">
              <a:lnSpc>
                <a:spcPts val="2050"/>
              </a:lnSpc>
              <a:spcBef>
                <a:spcPts val="0"/>
              </a:spcBef>
              <a:spcAft>
                <a:spcPts val="0"/>
              </a:spcAft>
              <a:defRPr/>
            </a:pPr>
            <a:r>
              <a:rPr lang="en-US" sz="1650" dirty="0">
                <a:solidFill>
                  <a:srgbClr val="CFD0D8"/>
                </a:solidFill>
                <a:latin typeface="Roboto" pitchFamily="34" charset="0"/>
                <a:ea typeface="Roboto" pitchFamily="34" charset="-122"/>
                <a:cs typeface="Roboto" pitchFamily="34" charset="-120"/>
              </a:rPr>
              <a:t>ReLU Function</a:t>
            </a:r>
            <a:endParaRPr lang="en-US" sz="1650" dirty="0">
              <a:latin typeface="+mn-lt"/>
              <a:cs typeface="+mn-cs"/>
            </a:endParaRPr>
          </a:p>
        </p:txBody>
      </p:sp>
      <p:sp>
        <p:nvSpPr>
          <p:cNvPr id="17420" name="Text 7">
            <a:extLst>
              <a:ext uri="{FF2B5EF4-FFF2-40B4-BE49-F238E27FC236}">
                <a16:creationId xmlns:a16="http://schemas.microsoft.com/office/drawing/2014/main" id="{893A75BA-44AC-D36E-0C53-828AA4664DE9}"/>
              </a:ext>
            </a:extLst>
          </p:cNvPr>
          <p:cNvSpPr>
            <a:spLocks noChangeArrowheads="1"/>
          </p:cNvSpPr>
          <p:nvPr/>
        </p:nvSpPr>
        <p:spPr bwMode="auto">
          <a:xfrm>
            <a:off x="592138" y="4241801"/>
            <a:ext cx="7959725"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100"/>
              </a:lnSpc>
            </a:pPr>
            <a:r>
              <a:rPr lang="en-US" altLang="he-IL" sz="1300" dirty="0">
                <a:solidFill>
                  <a:srgbClr val="CFD0D8"/>
                </a:solidFill>
                <a:latin typeface="Roboto" panose="02000000000000000000" pitchFamily="2" charset="0"/>
              </a:rPr>
              <a:t>Turns negative values into zero, introducing non-linearity</a:t>
            </a:r>
            <a:endParaRPr lang="en-US" altLang="he-IL" sz="1300" dirty="0"/>
          </a:p>
        </p:txBody>
      </p:sp>
      <p:pic>
        <p:nvPicPr>
          <p:cNvPr id="2" name="תמונה 1">
            <a:extLst>
              <a:ext uri="{FF2B5EF4-FFF2-40B4-BE49-F238E27FC236}">
                <a16:creationId xmlns:a16="http://schemas.microsoft.com/office/drawing/2014/main" id="{2663F4DE-6543-DC0B-2DCA-B703464313A9}"/>
              </a:ext>
            </a:extLst>
          </p:cNvPr>
          <p:cNvPicPr>
            <a:picLocks noChangeAspect="1"/>
          </p:cNvPicPr>
          <p:nvPr/>
        </p:nvPicPr>
        <p:blipFill>
          <a:blip r:embed="rId3"/>
          <a:stretch>
            <a:fillRect/>
          </a:stretch>
        </p:blipFill>
        <p:spPr>
          <a:xfrm>
            <a:off x="5937763" y="5306518"/>
            <a:ext cx="8511030" cy="2663967"/>
          </a:xfrm>
          <a:prstGeom prst="rect">
            <a:avLst/>
          </a:prstGeom>
        </p:spPr>
      </p:pic>
      <p:sp>
        <p:nvSpPr>
          <p:cNvPr id="3" name="Text 2">
            <a:extLst>
              <a:ext uri="{FF2B5EF4-FFF2-40B4-BE49-F238E27FC236}">
                <a16:creationId xmlns:a16="http://schemas.microsoft.com/office/drawing/2014/main" id="{D1A19C62-E00F-E9CC-CC25-20CA419F06DE}"/>
              </a:ext>
            </a:extLst>
          </p:cNvPr>
          <p:cNvSpPr/>
          <p:nvPr/>
        </p:nvSpPr>
        <p:spPr>
          <a:xfrm>
            <a:off x="592138" y="3057923"/>
            <a:ext cx="2114550" cy="265112"/>
          </a:xfrm>
          <a:prstGeom prst="rect">
            <a:avLst/>
          </a:prstGeom>
          <a:noFill/>
          <a:ln/>
        </p:spPr>
        <p:txBody>
          <a:bodyPr wrap="none" lIns="0" tIns="0" rIns="0" bIns="0"/>
          <a:lstStyle/>
          <a:p>
            <a:pPr rtl="1" eaLnBrk="1" fontAlgn="auto" hangingPunct="1">
              <a:lnSpc>
                <a:spcPts val="2050"/>
              </a:lnSpc>
              <a:spcBef>
                <a:spcPts val="0"/>
              </a:spcBef>
              <a:spcAft>
                <a:spcPts val="0"/>
              </a:spcAft>
              <a:defRPr/>
            </a:pPr>
            <a:r>
              <a:rPr lang="en-US" sz="1650" dirty="0">
                <a:solidFill>
                  <a:srgbClr val="CFD0D8"/>
                </a:solidFill>
                <a:latin typeface="Roboto" pitchFamily="34" charset="0"/>
                <a:ea typeface="Roboto" pitchFamily="34" charset="-122"/>
                <a:cs typeface="Roboto" pitchFamily="34" charset="-120"/>
              </a:rPr>
              <a:t>Batch Norm</a:t>
            </a:r>
            <a:endParaRPr lang="en-US" sz="1650" dirty="0">
              <a:latin typeface="+mn-lt"/>
              <a:cs typeface="+mn-cs"/>
            </a:endParaRPr>
          </a:p>
        </p:txBody>
      </p:sp>
      <p:sp>
        <p:nvSpPr>
          <p:cNvPr id="4" name="Text 3">
            <a:extLst>
              <a:ext uri="{FF2B5EF4-FFF2-40B4-BE49-F238E27FC236}">
                <a16:creationId xmlns:a16="http://schemas.microsoft.com/office/drawing/2014/main" id="{553A5025-1545-93AD-ABC7-AB4F8B922237}"/>
              </a:ext>
            </a:extLst>
          </p:cNvPr>
          <p:cNvSpPr>
            <a:spLocks noChangeArrowheads="1"/>
          </p:cNvSpPr>
          <p:nvPr/>
        </p:nvSpPr>
        <p:spPr bwMode="auto">
          <a:xfrm>
            <a:off x="592137" y="3350424"/>
            <a:ext cx="7959725"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100"/>
              </a:lnSpc>
            </a:pPr>
            <a:r>
              <a:rPr lang="en-US" altLang="he-IL" sz="1300" dirty="0">
                <a:solidFill>
                  <a:srgbClr val="CFD0D8"/>
                </a:solidFill>
                <a:latin typeface="Roboto" panose="02000000000000000000" pitchFamily="2" charset="0"/>
              </a:rPr>
              <a:t>Normalize the output of the previous layers</a:t>
            </a:r>
            <a:endParaRPr lang="en-US" altLang="he-IL" sz="1300" dirty="0"/>
          </a:p>
        </p:txBody>
      </p:sp>
      <p:sp>
        <p:nvSpPr>
          <p:cNvPr id="5" name="Text 4">
            <a:extLst>
              <a:ext uri="{FF2B5EF4-FFF2-40B4-BE49-F238E27FC236}">
                <a16:creationId xmlns:a16="http://schemas.microsoft.com/office/drawing/2014/main" id="{BEE32E68-7413-3326-C69B-B6DC63F044FD}"/>
              </a:ext>
            </a:extLst>
          </p:cNvPr>
          <p:cNvSpPr/>
          <p:nvPr/>
        </p:nvSpPr>
        <p:spPr>
          <a:xfrm>
            <a:off x="592137" y="4788999"/>
            <a:ext cx="3874931" cy="196850"/>
          </a:xfrm>
          <a:prstGeom prst="rect">
            <a:avLst/>
          </a:prstGeom>
          <a:noFill/>
          <a:ln/>
        </p:spPr>
        <p:txBody>
          <a:bodyPr wrap="none" lIns="0" tIns="0" rIns="0" bIns="0"/>
          <a:lstStyle/>
          <a:p>
            <a:pPr rtl="1" eaLnBrk="1" fontAlgn="auto" hangingPunct="1">
              <a:lnSpc>
                <a:spcPts val="2050"/>
              </a:lnSpc>
              <a:spcBef>
                <a:spcPts val="0"/>
              </a:spcBef>
              <a:spcAft>
                <a:spcPts val="0"/>
              </a:spcAft>
              <a:defRPr/>
            </a:pPr>
            <a:r>
              <a:rPr lang="en-US" sz="1650" dirty="0">
                <a:solidFill>
                  <a:srgbClr val="CFD0D8"/>
                </a:solidFill>
                <a:latin typeface="Roboto" pitchFamily="34" charset="0"/>
                <a:ea typeface="Roboto" pitchFamily="34" charset="-122"/>
                <a:cs typeface="Roboto" pitchFamily="34" charset="-120"/>
              </a:rPr>
              <a:t>Max Pool</a:t>
            </a:r>
            <a:endParaRPr lang="en-US" sz="1650" dirty="0">
              <a:latin typeface="+mn-lt"/>
              <a:cs typeface="+mn-cs"/>
            </a:endParaRPr>
          </a:p>
        </p:txBody>
      </p:sp>
      <p:sp>
        <p:nvSpPr>
          <p:cNvPr id="7" name="Text 5">
            <a:extLst>
              <a:ext uri="{FF2B5EF4-FFF2-40B4-BE49-F238E27FC236}">
                <a16:creationId xmlns:a16="http://schemas.microsoft.com/office/drawing/2014/main" id="{2C6ED2FB-E1A3-BB53-B02E-89542FCDE783}"/>
              </a:ext>
            </a:extLst>
          </p:cNvPr>
          <p:cNvSpPr>
            <a:spLocks noChangeArrowheads="1"/>
          </p:cNvSpPr>
          <p:nvPr/>
        </p:nvSpPr>
        <p:spPr bwMode="auto">
          <a:xfrm>
            <a:off x="592138" y="5064135"/>
            <a:ext cx="7959725" cy="7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100"/>
              </a:lnSpc>
            </a:pPr>
            <a:r>
              <a:rPr lang="en-US" altLang="he-IL" sz="1300" dirty="0">
                <a:solidFill>
                  <a:schemeClr val="tx2">
                    <a:lumMod val="90000"/>
                  </a:schemeClr>
                </a:solidFill>
                <a:latin typeface="Roboto" panose="02000000000000000000" pitchFamily="2" charset="0"/>
                <a:ea typeface="Roboto" panose="02000000000000000000" pitchFamily="2" charset="0"/>
              </a:rPr>
              <a:t>Downsamples the features map to reduce the dimensions.</a:t>
            </a:r>
          </a:p>
        </p:txBody>
      </p:sp>
      <p:cxnSp>
        <p:nvCxnSpPr>
          <p:cNvPr id="13" name="Straight Connector 12">
            <a:extLst>
              <a:ext uri="{FF2B5EF4-FFF2-40B4-BE49-F238E27FC236}">
                <a16:creationId xmlns:a16="http://schemas.microsoft.com/office/drawing/2014/main" id="{970E8065-309F-623C-96A0-A241EBD23122}"/>
              </a:ext>
            </a:extLst>
          </p:cNvPr>
          <p:cNvCxnSpPr/>
          <p:nvPr/>
        </p:nvCxnSpPr>
        <p:spPr>
          <a:xfrm>
            <a:off x="5501390" y="1723869"/>
            <a:ext cx="0" cy="4242216"/>
          </a:xfrm>
          <a:prstGeom prst="line">
            <a:avLst/>
          </a:prstGeom>
        </p:spPr>
        <p:style>
          <a:lnRef idx="2">
            <a:schemeClr val="accent3"/>
          </a:lnRef>
          <a:fillRef idx="0">
            <a:schemeClr val="accent3"/>
          </a:fillRef>
          <a:effectRef idx="1">
            <a:schemeClr val="accent3"/>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C706E6CC-D3E4-C8F0-EF85-AD1BF09AE0B9}"/>
              </a:ext>
            </a:extLst>
          </p:cNvPr>
          <p:cNvSpPr/>
          <p:nvPr/>
        </p:nvSpPr>
        <p:spPr>
          <a:xfrm>
            <a:off x="484188" y="222630"/>
            <a:ext cx="7702550" cy="615950"/>
          </a:xfrm>
          <a:prstGeom prst="rect">
            <a:avLst/>
          </a:prstGeom>
          <a:noFill/>
          <a:ln/>
        </p:spPr>
        <p:txBody>
          <a:bodyPr wrap="none" lIns="0" tIns="0" rIns="0" bIns="0"/>
          <a:lstStyle/>
          <a:p>
            <a:pPr algn="r" rtl="1" eaLnBrk="1" fontAlgn="auto" hangingPunct="1">
              <a:lnSpc>
                <a:spcPts val="4850"/>
              </a:lnSpc>
              <a:spcBef>
                <a:spcPts val="0"/>
              </a:spcBef>
              <a:spcAft>
                <a:spcPts val="0"/>
              </a:spcAft>
              <a:defRPr/>
            </a:pPr>
            <a:r>
              <a:rPr lang="en-US" sz="3850" dirty="0">
                <a:solidFill>
                  <a:srgbClr val="FFFFFF"/>
                </a:solidFill>
                <a:latin typeface="Roboto" pitchFamily="34" charset="0"/>
                <a:ea typeface="Roboto" pitchFamily="34" charset="-122"/>
                <a:cs typeface="Roboto" pitchFamily="34" charset="-120"/>
              </a:rPr>
              <a:t>Unet – Resnet50</a:t>
            </a:r>
            <a:endParaRPr lang="en-US" sz="3850" dirty="0">
              <a:latin typeface="+mn-lt"/>
              <a:cs typeface="+mn-cs"/>
            </a:endParaRPr>
          </a:p>
        </p:txBody>
      </p:sp>
      <p:sp>
        <p:nvSpPr>
          <p:cNvPr id="4" name="Text 1">
            <a:extLst>
              <a:ext uri="{FF2B5EF4-FFF2-40B4-BE49-F238E27FC236}">
                <a16:creationId xmlns:a16="http://schemas.microsoft.com/office/drawing/2014/main" id="{054F4309-FB40-FBD2-66C4-4283B485C9EC}"/>
              </a:ext>
            </a:extLst>
          </p:cNvPr>
          <p:cNvSpPr/>
          <p:nvPr/>
        </p:nvSpPr>
        <p:spPr>
          <a:xfrm>
            <a:off x="484188" y="1252473"/>
            <a:ext cx="13249275" cy="1262062"/>
          </a:xfrm>
          <a:prstGeom prst="rect">
            <a:avLst/>
          </a:prstGeom>
          <a:noFill/>
          <a:ln/>
        </p:spPr>
        <p:txBody>
          <a:bodyPr lIns="0" tIns="0" rIns="0" bIns="0"/>
          <a:lstStyle/>
          <a:p>
            <a:pPr algn="l" rtl="0">
              <a:lnSpc>
                <a:spcPct val="107000"/>
              </a:lnSpc>
              <a:spcAft>
                <a:spcPts val="800"/>
              </a:spcAft>
            </a:pPr>
            <a:r>
              <a:rPr lang="en-US" sz="2800" b="1" u="sng" kern="0" dirty="0">
                <a:effectLst/>
                <a:latin typeface="Arial" panose="020B0604020202020204" pitchFamily="34" charset="0"/>
                <a:ea typeface="Times New Roman" panose="02020603050405020304" pitchFamily="18" charset="0"/>
                <a:cs typeface="Arial" panose="020B0604020202020204" pitchFamily="34" charset="0"/>
              </a:rPr>
              <a:t>U-Net</a:t>
            </a:r>
            <a:endParaRPr lang="en-US" sz="1800" b="1" u="sng" kern="0" dirty="0">
              <a:effectLst/>
              <a:latin typeface="Arial" panose="020B0604020202020204" pitchFamily="34" charset="0"/>
              <a:ea typeface="Times New Roman" panose="02020603050405020304" pitchFamily="18" charset="0"/>
              <a:cs typeface="Arial" panose="020B0604020202020204" pitchFamily="34" charset="0"/>
            </a:endParaRPr>
          </a:p>
          <a:p>
            <a:pPr marL="342900" indent="-342900" algn="l" rtl="0">
              <a:lnSpc>
                <a:spcPct val="107000"/>
              </a:lnSpc>
              <a:spcAft>
                <a:spcPts val="800"/>
              </a:spcAft>
              <a:buFont typeface="Arial" panose="020B0604020202020204" pitchFamily="34" charset="0"/>
              <a:buChar char="•"/>
            </a:pPr>
            <a:r>
              <a:rPr lang="en-US" sz="2400" dirty="0"/>
              <a:t>Encoder-Decoder structure</a:t>
            </a:r>
            <a:endParaRPr lang="en-US" sz="24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10" name="תיבת טקסט 9">
            <a:extLst>
              <a:ext uri="{FF2B5EF4-FFF2-40B4-BE49-F238E27FC236}">
                <a16:creationId xmlns:a16="http://schemas.microsoft.com/office/drawing/2014/main" id="{F59C04D8-23FC-4A8D-D960-7A480A0F56A3}"/>
              </a:ext>
            </a:extLst>
          </p:cNvPr>
          <p:cNvSpPr txBox="1"/>
          <p:nvPr/>
        </p:nvSpPr>
        <p:spPr>
          <a:xfrm>
            <a:off x="7482468" y="1267333"/>
            <a:ext cx="7315200" cy="1031244"/>
          </a:xfrm>
          <a:prstGeom prst="rect">
            <a:avLst/>
          </a:prstGeom>
          <a:noFill/>
        </p:spPr>
        <p:txBody>
          <a:bodyPr wrap="square">
            <a:spAutoFit/>
          </a:bodyPr>
          <a:lstStyle/>
          <a:p>
            <a:pPr algn="l" rtl="0">
              <a:lnSpc>
                <a:spcPct val="107000"/>
              </a:lnSpc>
              <a:spcAft>
                <a:spcPts val="800"/>
              </a:spcAft>
            </a:pPr>
            <a:r>
              <a:rPr lang="en-US" sz="2800" b="1" u="sng" kern="0" dirty="0">
                <a:effectLst/>
                <a:latin typeface="Arial" panose="020B0604020202020204" pitchFamily="34" charset="0"/>
                <a:ea typeface="Times New Roman" panose="02020603050405020304" pitchFamily="18" charset="0"/>
                <a:cs typeface="Arial" panose="020B0604020202020204" pitchFamily="34" charset="0"/>
              </a:rPr>
              <a:t>ResNet-50</a:t>
            </a:r>
          </a:p>
          <a:p>
            <a:pPr marL="342900" indent="-342900" algn="l" rtl="0">
              <a:lnSpc>
                <a:spcPct val="107000"/>
              </a:lnSpc>
              <a:spcAft>
                <a:spcPts val="800"/>
              </a:spcAft>
              <a:buFont typeface="Arial" panose="020B0604020202020204" pitchFamily="34" charset="0"/>
              <a:buChar char="•"/>
            </a:pPr>
            <a:r>
              <a:rPr lang="en-US" sz="2400" dirty="0"/>
              <a:t>Deep residual network</a:t>
            </a:r>
            <a:endParaRPr lang="en-US" sz="2400" kern="0" dirty="0">
              <a:effectLst/>
              <a:latin typeface="Arial" panose="020B0604020202020204" pitchFamily="34" charset="0"/>
              <a:ea typeface="Times New Roman" panose="02020603050405020304" pitchFamily="18" charset="0"/>
              <a:cs typeface="Arial" panose="020B0604020202020204" pitchFamily="34" charset="0"/>
            </a:endParaRPr>
          </a:p>
        </p:txBody>
      </p:sp>
      <p:pic>
        <p:nvPicPr>
          <p:cNvPr id="14" name="תמונה 13">
            <a:extLst>
              <a:ext uri="{FF2B5EF4-FFF2-40B4-BE49-F238E27FC236}">
                <a16:creationId xmlns:a16="http://schemas.microsoft.com/office/drawing/2014/main" id="{A0BD8237-66A6-40DD-7595-9C79520AF163}"/>
              </a:ext>
            </a:extLst>
          </p:cNvPr>
          <p:cNvPicPr>
            <a:picLocks noChangeAspect="1"/>
          </p:cNvPicPr>
          <p:nvPr/>
        </p:nvPicPr>
        <p:blipFill>
          <a:blip r:embed="rId3"/>
          <a:stretch>
            <a:fillRect/>
          </a:stretch>
        </p:blipFill>
        <p:spPr>
          <a:xfrm>
            <a:off x="338349" y="3498007"/>
            <a:ext cx="4665504" cy="2987509"/>
          </a:xfrm>
          <a:prstGeom prst="rect">
            <a:avLst/>
          </a:prstGeom>
        </p:spPr>
      </p:pic>
      <p:pic>
        <p:nvPicPr>
          <p:cNvPr id="16" name="תמונה 15">
            <a:extLst>
              <a:ext uri="{FF2B5EF4-FFF2-40B4-BE49-F238E27FC236}">
                <a16:creationId xmlns:a16="http://schemas.microsoft.com/office/drawing/2014/main" id="{27BAE432-4F43-C1B8-1542-8D2D7D965A0D}"/>
              </a:ext>
            </a:extLst>
          </p:cNvPr>
          <p:cNvPicPr>
            <a:picLocks noChangeAspect="1"/>
          </p:cNvPicPr>
          <p:nvPr/>
        </p:nvPicPr>
        <p:blipFill>
          <a:blip r:embed="rId4"/>
          <a:stretch>
            <a:fillRect/>
          </a:stretch>
        </p:blipFill>
        <p:spPr>
          <a:xfrm>
            <a:off x="6983616" y="3512867"/>
            <a:ext cx="7454586" cy="2333298"/>
          </a:xfrm>
          <a:prstGeom prst="rect">
            <a:avLst/>
          </a:prstGeom>
        </p:spPr>
      </p:pic>
      <p:sp>
        <p:nvSpPr>
          <p:cNvPr id="5" name="תיבת טקסט 4">
            <a:extLst>
              <a:ext uri="{FF2B5EF4-FFF2-40B4-BE49-F238E27FC236}">
                <a16:creationId xmlns:a16="http://schemas.microsoft.com/office/drawing/2014/main" id="{FA51B747-F4B0-8E2E-EFB0-769711404C6B}"/>
              </a:ext>
            </a:extLst>
          </p:cNvPr>
          <p:cNvSpPr txBox="1"/>
          <p:nvPr/>
        </p:nvSpPr>
        <p:spPr>
          <a:xfrm>
            <a:off x="353825" y="2250805"/>
            <a:ext cx="7397646" cy="461665"/>
          </a:xfrm>
          <a:prstGeom prst="rect">
            <a:avLst/>
          </a:prstGeom>
          <a:noFill/>
        </p:spPr>
        <p:txBody>
          <a:bodyPr wrap="square">
            <a:spAutoFit/>
          </a:bodyPr>
          <a:lstStyle/>
          <a:p>
            <a:pPr marL="342900" indent="-342900">
              <a:buFont typeface="Arial" panose="020B0604020202020204" pitchFamily="34" charset="0"/>
              <a:buChar char="•"/>
            </a:pPr>
            <a:r>
              <a:rPr lang="en-US" sz="2400" dirty="0"/>
              <a:t>Used for image segmentation</a:t>
            </a:r>
            <a:endParaRPr lang="he-IL" sz="2400" dirty="0"/>
          </a:p>
        </p:txBody>
      </p:sp>
      <p:sp>
        <p:nvSpPr>
          <p:cNvPr id="7" name="תיבת טקסט 6">
            <a:extLst>
              <a:ext uri="{FF2B5EF4-FFF2-40B4-BE49-F238E27FC236}">
                <a16:creationId xmlns:a16="http://schemas.microsoft.com/office/drawing/2014/main" id="{20BF73F5-28D5-8910-5F5D-3DBE40A8F452}"/>
              </a:ext>
            </a:extLst>
          </p:cNvPr>
          <p:cNvSpPr txBox="1"/>
          <p:nvPr/>
        </p:nvSpPr>
        <p:spPr>
          <a:xfrm>
            <a:off x="7497944" y="2342298"/>
            <a:ext cx="7397646" cy="461665"/>
          </a:xfrm>
          <a:prstGeom prst="rect">
            <a:avLst/>
          </a:prstGeom>
          <a:noFill/>
        </p:spPr>
        <p:txBody>
          <a:bodyPr wrap="square">
            <a:spAutoFit/>
          </a:bodyPr>
          <a:lstStyle/>
          <a:p>
            <a:pPr marL="342900" indent="-342900">
              <a:buFont typeface="Arial" panose="020B0604020202020204" pitchFamily="34" charset="0"/>
              <a:buChar char="•"/>
            </a:pPr>
            <a:r>
              <a:rPr lang="en-US" sz="2400" dirty="0"/>
              <a:t>Used for image classification</a:t>
            </a:r>
            <a:endParaRPr lang="he-IL" sz="2400" dirty="0"/>
          </a:p>
        </p:txBody>
      </p:sp>
      <p:sp>
        <p:nvSpPr>
          <p:cNvPr id="9" name="תיבת טקסט 8">
            <a:extLst>
              <a:ext uri="{FF2B5EF4-FFF2-40B4-BE49-F238E27FC236}">
                <a16:creationId xmlns:a16="http://schemas.microsoft.com/office/drawing/2014/main" id="{E0947214-9679-96BE-7D73-5F107A00DB24}"/>
              </a:ext>
            </a:extLst>
          </p:cNvPr>
          <p:cNvSpPr txBox="1"/>
          <p:nvPr/>
        </p:nvSpPr>
        <p:spPr>
          <a:xfrm>
            <a:off x="353825" y="2756191"/>
            <a:ext cx="7442616" cy="461665"/>
          </a:xfrm>
          <a:prstGeom prst="rect">
            <a:avLst/>
          </a:prstGeom>
          <a:noFill/>
        </p:spPr>
        <p:txBody>
          <a:bodyPr wrap="square">
            <a:spAutoFit/>
          </a:bodyPr>
          <a:lstStyle/>
          <a:p>
            <a:pPr marL="342900" indent="-342900">
              <a:buFont typeface="Arial" panose="020B0604020202020204" pitchFamily="34" charset="0"/>
              <a:buChar char="•"/>
            </a:pPr>
            <a:r>
              <a:rPr lang="en-US" sz="2400" dirty="0"/>
              <a:t>4-5 layers</a:t>
            </a:r>
            <a:endParaRPr lang="he-IL" sz="2400" dirty="0"/>
          </a:p>
        </p:txBody>
      </p:sp>
      <p:sp>
        <p:nvSpPr>
          <p:cNvPr id="13" name="תיבת טקסט 12">
            <a:extLst>
              <a:ext uri="{FF2B5EF4-FFF2-40B4-BE49-F238E27FC236}">
                <a16:creationId xmlns:a16="http://schemas.microsoft.com/office/drawing/2014/main" id="{92390BF1-267C-6E73-5B68-F9460BDB70D7}"/>
              </a:ext>
            </a:extLst>
          </p:cNvPr>
          <p:cNvSpPr txBox="1"/>
          <p:nvPr/>
        </p:nvSpPr>
        <p:spPr>
          <a:xfrm>
            <a:off x="7497944" y="2852983"/>
            <a:ext cx="7442616" cy="461665"/>
          </a:xfrm>
          <a:prstGeom prst="rect">
            <a:avLst/>
          </a:prstGeom>
          <a:noFill/>
        </p:spPr>
        <p:txBody>
          <a:bodyPr wrap="square">
            <a:spAutoFit/>
          </a:bodyPr>
          <a:lstStyle/>
          <a:p>
            <a:pPr marL="342900" indent="-342900">
              <a:buFont typeface="Arial" panose="020B0604020202020204" pitchFamily="34" charset="0"/>
              <a:buChar char="•"/>
            </a:pPr>
            <a:r>
              <a:rPr lang="en-US" sz="2400" dirty="0"/>
              <a:t>Exactly 50 layers</a:t>
            </a:r>
            <a:endParaRPr lang="he-IL" sz="2400" dirty="0"/>
          </a:p>
        </p:txBody>
      </p:sp>
      <p:cxnSp>
        <p:nvCxnSpPr>
          <p:cNvPr id="2" name="Straight Connector 1">
            <a:extLst>
              <a:ext uri="{FF2B5EF4-FFF2-40B4-BE49-F238E27FC236}">
                <a16:creationId xmlns:a16="http://schemas.microsoft.com/office/drawing/2014/main" id="{73905B91-8F72-5774-CA59-19504760829F}"/>
              </a:ext>
            </a:extLst>
          </p:cNvPr>
          <p:cNvCxnSpPr>
            <a:cxnSpLocks/>
          </p:cNvCxnSpPr>
          <p:nvPr/>
        </p:nvCxnSpPr>
        <p:spPr>
          <a:xfrm>
            <a:off x="6250898" y="1252473"/>
            <a:ext cx="0" cy="5433140"/>
          </a:xfrm>
          <a:prstGeom prst="line">
            <a:avLst/>
          </a:prstGeom>
        </p:spPr>
        <p:style>
          <a:lnRef idx="2">
            <a:schemeClr val="accent3"/>
          </a:lnRef>
          <a:fillRef idx="0">
            <a:schemeClr val="accent3"/>
          </a:fillRef>
          <a:effectRef idx="1">
            <a:schemeClr val="accent3"/>
          </a:effectRef>
          <a:fontRef idx="minor">
            <a:schemeClr val="tx1"/>
          </a:fontRef>
        </p:style>
      </p:cxnSp>
      <p:sp>
        <p:nvSpPr>
          <p:cNvPr id="12" name="TextBox 11">
            <a:extLst>
              <a:ext uri="{FF2B5EF4-FFF2-40B4-BE49-F238E27FC236}">
                <a16:creationId xmlns:a16="http://schemas.microsoft.com/office/drawing/2014/main" id="{C95D31A2-DFAD-BD4E-6B8A-29ECED71C3EE}"/>
              </a:ext>
            </a:extLst>
          </p:cNvPr>
          <p:cNvSpPr txBox="1"/>
          <p:nvPr/>
        </p:nvSpPr>
        <p:spPr>
          <a:xfrm>
            <a:off x="338349" y="6914269"/>
            <a:ext cx="13977258" cy="707886"/>
          </a:xfrm>
          <a:prstGeom prst="rect">
            <a:avLst/>
          </a:prstGeom>
          <a:noFill/>
        </p:spPr>
        <p:txBody>
          <a:bodyPr wrap="square">
            <a:spAutoFit/>
          </a:bodyPr>
          <a:lstStyle/>
          <a:p>
            <a:r>
              <a:rPr lang="en-US" sz="2000" dirty="0"/>
              <a:t>Resnet-50 can deal with complex features because of its deep structure and residual connections (skip connections), and that is the reason why it can handle more complex features in images.</a:t>
            </a:r>
            <a:endParaRPr lang="he-IL" sz="2000" dirty="0"/>
          </a:p>
        </p:txBody>
      </p:sp>
    </p:spTree>
    <p:extLst>
      <p:ext uri="{BB962C8B-B14F-4D97-AF65-F5344CB8AC3E}">
        <p14:creationId xmlns:p14="http://schemas.microsoft.com/office/powerpoint/2010/main" val="4135994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62" name="Rectangle 2355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a:extLst>
              <a:ext uri="{FF2B5EF4-FFF2-40B4-BE49-F238E27FC236}">
                <a16:creationId xmlns:a16="http://schemas.microsoft.com/office/drawing/2014/main" id="{22EC7C0E-6FDE-EB47-D629-F75D3A885476}"/>
              </a:ext>
            </a:extLst>
          </p:cNvPr>
          <p:cNvSpPr/>
          <p:nvPr/>
        </p:nvSpPr>
        <p:spPr>
          <a:xfrm>
            <a:off x="1005840" y="221766"/>
            <a:ext cx="12618720" cy="1807059"/>
          </a:xfrm>
          <a:prstGeom prst="rect">
            <a:avLst/>
          </a:prstGeom>
        </p:spPr>
        <p:txBody>
          <a:bodyPr vert="horz" lIns="91440" tIns="45720" rIns="91440" bIns="45720" rtlCol="0" anchor="ctr">
            <a:normAutofit/>
          </a:bodyPr>
          <a:lstStyle/>
          <a:p>
            <a:pPr defTabSz="914400" fontAlgn="auto">
              <a:lnSpc>
                <a:spcPct val="90000"/>
              </a:lnSpc>
              <a:spcBef>
                <a:spcPct val="0"/>
              </a:spcBef>
              <a:spcAft>
                <a:spcPts val="600"/>
              </a:spcAft>
              <a:defRPr/>
            </a:pPr>
            <a:r>
              <a:rPr lang="en-US" sz="6200" kern="1200" dirty="0">
                <a:solidFill>
                  <a:schemeClr val="tx1"/>
                </a:solidFill>
                <a:latin typeface="+mj-lt"/>
                <a:ea typeface="+mj-ea"/>
                <a:cs typeface="+mj-cs"/>
              </a:rPr>
              <a:t>Model Diagrams</a:t>
            </a:r>
          </a:p>
        </p:txBody>
      </p:sp>
      <p:sp>
        <p:nvSpPr>
          <p:cNvPr id="23555" name="Text 1">
            <a:extLst>
              <a:ext uri="{FF2B5EF4-FFF2-40B4-BE49-F238E27FC236}">
                <a16:creationId xmlns:a16="http://schemas.microsoft.com/office/drawing/2014/main" id="{7362F4F4-A1D2-878E-E7BF-716130D10E49}"/>
              </a:ext>
            </a:extLst>
          </p:cNvPr>
          <p:cNvSpPr>
            <a:spLocks noChangeArrowheads="1"/>
          </p:cNvSpPr>
          <p:nvPr/>
        </p:nvSpPr>
        <p:spPr bwMode="auto">
          <a:xfrm>
            <a:off x="1930672" y="1755775"/>
            <a:ext cx="10190704" cy="160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r" rtl="1">
              <a:defRPr>
                <a:solidFill>
                  <a:schemeClr val="tx1"/>
                </a:solidFill>
                <a:latin typeface="Calibri" panose="020F0502020204030204" pitchFamily="34" charset="0"/>
                <a:cs typeface="Arial" panose="020B0604020202020204" pitchFamily="34" charset="0"/>
              </a:defRPr>
            </a:lvl1pPr>
            <a:lvl2pPr marL="742950" indent="-285750" algn="r" rtl="1">
              <a:defRPr>
                <a:solidFill>
                  <a:schemeClr val="tx1"/>
                </a:solidFill>
                <a:latin typeface="Calibri" panose="020F0502020204030204" pitchFamily="34" charset="0"/>
                <a:cs typeface="Arial" panose="020B0604020202020204" pitchFamily="34" charset="0"/>
              </a:defRPr>
            </a:lvl2pPr>
            <a:lvl3pPr marL="1143000" indent="-228600" algn="r" rtl="1">
              <a:defRPr>
                <a:solidFill>
                  <a:schemeClr val="tx1"/>
                </a:solidFill>
                <a:latin typeface="Calibri" panose="020F0502020204030204" pitchFamily="34" charset="0"/>
                <a:cs typeface="Arial" panose="020B0604020202020204" pitchFamily="34" charset="0"/>
              </a:defRPr>
            </a:lvl3pPr>
            <a:lvl4pPr marL="1600200" indent="-228600" algn="r" rtl="1">
              <a:defRPr>
                <a:solidFill>
                  <a:schemeClr val="tx1"/>
                </a:solidFill>
                <a:latin typeface="Calibri" panose="020F0502020204030204" pitchFamily="34" charset="0"/>
                <a:cs typeface="Arial" panose="020B0604020202020204" pitchFamily="34" charset="0"/>
              </a:defRPr>
            </a:lvl4pPr>
            <a:lvl5pPr marL="2057400" indent="-228600" algn="r" rtl="1">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l" eaLnBrk="1" hangingPunct="1">
              <a:lnSpc>
                <a:spcPts val="2400"/>
              </a:lnSpc>
            </a:pPr>
            <a:endParaRPr lang="en-US" altLang="he-IL" dirty="0"/>
          </a:p>
        </p:txBody>
      </p:sp>
      <p:pic>
        <p:nvPicPr>
          <p:cNvPr id="5" name="תמונה 4">
            <a:extLst>
              <a:ext uri="{FF2B5EF4-FFF2-40B4-BE49-F238E27FC236}">
                <a16:creationId xmlns:a16="http://schemas.microsoft.com/office/drawing/2014/main" id="{BBF510DF-83F2-58AA-6BA9-5D598320A202}"/>
              </a:ext>
            </a:extLst>
          </p:cNvPr>
          <p:cNvPicPr>
            <a:picLocks noChangeAspect="1"/>
          </p:cNvPicPr>
          <p:nvPr/>
        </p:nvPicPr>
        <p:blipFill>
          <a:blip r:embed="rId3"/>
          <a:stretch>
            <a:fillRect/>
          </a:stretch>
        </p:blipFill>
        <p:spPr>
          <a:xfrm>
            <a:off x="858211" y="2250591"/>
            <a:ext cx="12335626" cy="4642530"/>
          </a:xfrm>
          <a:prstGeom prst="rect">
            <a:avLst/>
          </a:prstGeom>
        </p:spPr>
      </p:pic>
    </p:spTree>
    <p:extLst>
      <p:ext uri="{BB962C8B-B14F-4D97-AF65-F5344CB8AC3E}">
        <p14:creationId xmlns:p14="http://schemas.microsoft.com/office/powerpoint/2010/main" val="250481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C706E6CC-D3E4-C8F0-EF85-AD1BF09AE0B9}"/>
              </a:ext>
            </a:extLst>
          </p:cNvPr>
          <p:cNvSpPr/>
          <p:nvPr/>
        </p:nvSpPr>
        <p:spPr>
          <a:xfrm>
            <a:off x="2582811" y="557655"/>
            <a:ext cx="7702550" cy="615950"/>
          </a:xfrm>
          <a:prstGeom prst="rect">
            <a:avLst/>
          </a:prstGeom>
          <a:noFill/>
          <a:ln/>
        </p:spPr>
        <p:txBody>
          <a:bodyPr wrap="none" lIns="0" tIns="0" rIns="0" bIns="0"/>
          <a:lstStyle/>
          <a:p>
            <a:pPr algn="r" rtl="1">
              <a:lnSpc>
                <a:spcPts val="4850"/>
              </a:lnSpc>
              <a:defRPr/>
            </a:pPr>
            <a:r>
              <a:rPr lang="en-US" sz="4000" b="1" kern="0" dirty="0">
                <a:effectLst/>
                <a:latin typeface="Arial" panose="020B0604020202020204" pitchFamily="34" charset="0"/>
                <a:ea typeface="Times New Roman" panose="02020603050405020304" pitchFamily="18" charset="0"/>
                <a:cs typeface="Arial" panose="020B0604020202020204" pitchFamily="34" charset="0"/>
              </a:rPr>
              <a:t>L0 Loss function - (Zero-Norm Loss)</a:t>
            </a:r>
            <a:endParaRPr lang="en-US" sz="4000" kern="100" dirty="0">
              <a:effectLst/>
              <a:latin typeface="Aptos" panose="020B0004020202020204" pitchFamily="34" charset="0"/>
              <a:ea typeface="Aptos" panose="020B0004020202020204" pitchFamily="34" charset="0"/>
              <a:cs typeface="Arial" panose="020B0604020202020204" pitchFamily="34" charset="0"/>
            </a:endParaRPr>
          </a:p>
          <a:p>
            <a:pPr algn="r" rtl="1" eaLnBrk="1" fontAlgn="auto" hangingPunct="1">
              <a:lnSpc>
                <a:spcPts val="4850"/>
              </a:lnSpc>
              <a:spcBef>
                <a:spcPts val="0"/>
              </a:spcBef>
              <a:spcAft>
                <a:spcPts val="0"/>
              </a:spcAft>
              <a:defRPr/>
            </a:pPr>
            <a:endParaRPr lang="en-US" sz="3850" dirty="0">
              <a:latin typeface="+mn-lt"/>
              <a:cs typeface="+mn-cs"/>
            </a:endParaRPr>
          </a:p>
        </p:txBody>
      </p:sp>
      <mc:AlternateContent xmlns:mc="http://schemas.openxmlformats.org/markup-compatibility/2006" xmlns:a14="http://schemas.microsoft.com/office/drawing/2010/main">
        <mc:Choice Requires="a14">
          <p:sp>
            <p:nvSpPr>
              <p:cNvPr id="4" name="Text 1">
                <a:extLst>
                  <a:ext uri="{FF2B5EF4-FFF2-40B4-BE49-F238E27FC236}">
                    <a16:creationId xmlns:a16="http://schemas.microsoft.com/office/drawing/2014/main" id="{054F4309-FB40-FBD2-66C4-4283B485C9EC}"/>
                  </a:ext>
                </a:extLst>
              </p:cNvPr>
              <p:cNvSpPr/>
              <p:nvPr/>
            </p:nvSpPr>
            <p:spPr>
              <a:xfrm>
                <a:off x="484188" y="1423988"/>
                <a:ext cx="13249275" cy="1262062"/>
              </a:xfrm>
              <a:prstGeom prst="rect">
                <a:avLst/>
              </a:prstGeom>
              <a:noFill/>
              <a:ln/>
            </p:spPr>
            <p:txBody>
              <a:bodyPr lIns="0" tIns="0" rIns="0" bIns="0"/>
              <a:lstStyle/>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Measures the number of non-zero differences between predicted and true values.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Not commonly used due to its discontinuous nature, making it hard to optimize with gradient-based methods.</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0" dirty="0">
                    <a:effectLst/>
                    <a:ea typeface="Times New Roman" panose="02020603050405020304" pitchFamily="18" charset="0"/>
                    <a:cs typeface="Arial" panose="020B0604020202020204" pitchFamily="34" charset="0"/>
                  </a:rPr>
                  <a:t>Encourages sparsity in the model, often used in feature selection.</a:t>
                </a:r>
                <a:endParaRPr lang="en-US" sz="2000" kern="100" dirty="0">
                  <a:effectLst/>
                  <a:ea typeface="Aptos" panose="020B0004020202020204" pitchFamily="34" charset="0"/>
                  <a:cs typeface="Arial" panose="020B0604020202020204" pitchFamily="34" charset="0"/>
                </a:endParaRPr>
              </a:p>
              <a:p>
                <a:pPr marL="342900" lvl="0" indent="-342900" algn="l" rtl="0">
                  <a:lnSpc>
                    <a:spcPct val="107000"/>
                  </a:lnSpc>
                  <a:spcAft>
                    <a:spcPts val="800"/>
                  </a:spcAft>
                  <a:buSzPts val="1000"/>
                  <a:buFont typeface="Symbol" panose="05050102010706020507" pitchFamily="18" charset="2"/>
                  <a:buChar char=""/>
                  <a:tabLst>
                    <a:tab pos="457200" algn="l"/>
                  </a:tabLst>
                </a:pPr>
                <a:r>
                  <a:rPr lang="en-US" sz="2000" kern="100" dirty="0">
                    <a:effectLst/>
                    <a:ea typeface="Aptos" panose="020B0004020202020204" pitchFamily="34" charset="0"/>
                    <a:cs typeface="Arial" panose="020B0604020202020204" pitchFamily="34" charset="0"/>
                  </a:rPr>
                  <a:t>The L0 loss function is mathematically represented as</a:t>
                </a:r>
                <a:r>
                  <a:rPr lang="en-US" sz="2000" b="1" kern="100" dirty="0">
                    <a:effectLst/>
                    <a:ea typeface="Aptos" panose="020B0004020202020204" pitchFamily="34" charset="0"/>
                    <a:cs typeface="Arial" panose="020B0604020202020204" pitchFamily="34" charset="0"/>
                  </a:rPr>
                  <a:t> </a:t>
                </a:r>
                <a:r>
                  <a:rPr lang="en-US" sz="2000" kern="100" dirty="0">
                    <a:effectLst/>
                    <a:ea typeface="Aptos" panose="020B0004020202020204" pitchFamily="34" charset="0"/>
                    <a:cs typeface="Arial" panose="020B0604020202020204" pitchFamily="34" charset="0"/>
                  </a:rPr>
                  <a:t> </a:t>
                </a:r>
                <a14:m>
                  <m:oMath xmlns:m="http://schemas.openxmlformats.org/officeDocument/2006/math">
                    <m:sSub>
                      <m:sSubPr>
                        <m:ctrlPr>
                          <a:rPr lang="en-US" sz="2000" i="1" kern="100">
                            <a:effectLst/>
                            <a:latin typeface="Cambria Math" panose="02040503050406030204" pitchFamily="18" charset="0"/>
                            <a:ea typeface="Aptos" panose="020B0004020202020204" pitchFamily="34" charset="0"/>
                            <a:cs typeface="Arial" panose="020B0604020202020204" pitchFamily="34" charset="0"/>
                          </a:rPr>
                        </m:ctrlPr>
                      </m:sSubPr>
                      <m:e>
                        <m:r>
                          <a:rPr lang="en-US" sz="2000" i="1" kern="100">
                            <a:effectLst/>
                            <a:latin typeface="Cambria Math" panose="02040503050406030204" pitchFamily="18" charset="0"/>
                            <a:ea typeface="Aptos" panose="020B0004020202020204" pitchFamily="34" charset="0"/>
                            <a:cs typeface="Arial" panose="020B0604020202020204" pitchFamily="34" charset="0"/>
                          </a:rPr>
                          <m:t>𝐿</m:t>
                        </m:r>
                      </m:e>
                      <m:sub>
                        <m:r>
                          <a:rPr lang="en-US" sz="2000" b="0" i="1" kern="100" smtClean="0">
                            <a:effectLst/>
                            <a:latin typeface="Cambria Math" panose="02040503050406030204" pitchFamily="18" charset="0"/>
                            <a:ea typeface="Aptos" panose="020B0004020202020204" pitchFamily="34" charset="0"/>
                            <a:cs typeface="Arial" panose="020B0604020202020204" pitchFamily="34" charset="0"/>
                          </a:rPr>
                          <m:t>0</m:t>
                        </m:r>
                      </m:sub>
                    </m:sSub>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𝐿</m:t>
                    </m:r>
                    <m:d>
                      <m:dPr>
                        <m:ctrlPr>
                          <a:rPr lang="en-US" sz="2000" i="1" kern="100">
                            <a:effectLst/>
                            <a:latin typeface="Cambria Math" panose="02040503050406030204" pitchFamily="18" charset="0"/>
                            <a:ea typeface="Aptos" panose="020B0004020202020204" pitchFamily="34" charset="0"/>
                            <a:cs typeface="Arial" panose="020B0604020202020204" pitchFamily="34" charset="0"/>
                          </a:rPr>
                        </m:ctrlPr>
                      </m:dPr>
                      <m:e>
                        <m:r>
                          <a:rPr lang="en-US" sz="2000" i="1" kern="100">
                            <a:effectLst/>
                            <a:latin typeface="Cambria Math" panose="02040503050406030204" pitchFamily="18" charset="0"/>
                            <a:ea typeface="Aptos" panose="020B0004020202020204" pitchFamily="34" charset="0"/>
                            <a:cs typeface="Arial" panose="020B0604020202020204" pitchFamily="34" charset="0"/>
                          </a:rPr>
                          <m:t>𝑧</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𝑦</m:t>
                        </m:r>
                      </m:e>
                    </m:d>
                    <m:r>
                      <a:rPr lang="en-US" sz="2000" i="1" kern="100">
                        <a:effectLst/>
                        <a:latin typeface="Cambria Math" panose="02040503050406030204" pitchFamily="18" charset="0"/>
                        <a:ea typeface="Aptos" panose="020B0004020202020204" pitchFamily="34" charset="0"/>
                        <a:cs typeface="Arial" panose="020B0604020202020204" pitchFamily="34" charset="0"/>
                      </a:rPr>
                      <m:t>= ∑</m:t>
                    </m:r>
                    <m:r>
                      <a:rPr lang="en-US" sz="2000" i="1" kern="100">
                        <a:effectLst/>
                        <a:latin typeface="Cambria Math" panose="02040503050406030204" pitchFamily="18" charset="0"/>
                        <a:ea typeface="Aptos" panose="020B0004020202020204" pitchFamily="34" charset="0"/>
                        <a:cs typeface="Arial" panose="020B0604020202020204" pitchFamily="34" charset="0"/>
                      </a:rPr>
                      <m:t>1</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𝑧</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r>
                      <a:rPr lang="en-US" sz="2000" i="1" kern="100">
                        <a:effectLst/>
                        <a:latin typeface="Cambria Math" panose="02040503050406030204" pitchFamily="18" charset="0"/>
                        <a:ea typeface="Aptos" panose="020B0004020202020204" pitchFamily="34" charset="0"/>
                        <a:cs typeface="Arial" panose="020B0604020202020204" pitchFamily="34" charset="0"/>
                      </a:rPr>
                      <m:t>𝑦</m:t>
                    </m:r>
                    <m:r>
                      <a:rPr lang="en-US" sz="2000" i="1" kern="100">
                        <a:effectLst/>
                        <a:latin typeface="Cambria Math" panose="02040503050406030204" pitchFamily="18" charset="0"/>
                        <a:ea typeface="Aptos" panose="020B0004020202020204" pitchFamily="34" charset="0"/>
                        <a:cs typeface="Arial" panose="020B0604020202020204" pitchFamily="34" charset="0"/>
                      </a:rPr>
                      <m:t>)</m:t>
                    </m:r>
                  </m:oMath>
                </a14:m>
                <a:r>
                  <a:rPr lang="en-US" sz="2000" kern="100" dirty="0">
                    <a:effectLst/>
                    <a:ea typeface="Aptos" panose="020B0004020202020204" pitchFamily="34" charset="0"/>
                    <a:cs typeface="Arial" panose="020B0604020202020204" pitchFamily="34" charset="0"/>
                  </a:rPr>
                  <a:t>  where '1' is the indicator function.</a:t>
                </a:r>
              </a:p>
            </p:txBody>
          </p:sp>
        </mc:Choice>
        <mc:Fallback xmlns="">
          <p:sp>
            <p:nvSpPr>
              <p:cNvPr id="4" name="Text 1">
                <a:extLst>
                  <a:ext uri="{FF2B5EF4-FFF2-40B4-BE49-F238E27FC236}">
                    <a16:creationId xmlns:a16="http://schemas.microsoft.com/office/drawing/2014/main" id="{054F4309-FB40-FBD2-66C4-4283B485C9EC}"/>
                  </a:ext>
                </a:extLst>
              </p:cNvPr>
              <p:cNvSpPr>
                <a:spLocks noRot="1" noChangeAspect="1" noMove="1" noResize="1" noEditPoints="1" noAdjustHandles="1" noChangeArrowheads="1" noChangeShapeType="1" noTextEdit="1"/>
              </p:cNvSpPr>
              <p:nvPr/>
            </p:nvSpPr>
            <p:spPr>
              <a:xfrm>
                <a:off x="484188" y="1423988"/>
                <a:ext cx="13249275" cy="1262062"/>
              </a:xfrm>
              <a:prstGeom prst="rect">
                <a:avLst/>
              </a:prstGeom>
              <a:blipFill>
                <a:blip r:embed="rId3"/>
                <a:stretch>
                  <a:fillRect l="-598" t="-5797" b="-38647"/>
                </a:stretch>
              </a:blipFill>
              <a:ln/>
            </p:spPr>
            <p:txBody>
              <a:bodyPr/>
              <a:lstStyle/>
              <a:p>
                <a:r>
                  <a:rPr lang="he-IL">
                    <a:noFill/>
                  </a:rPr>
                  <a:t> </a:t>
                </a:r>
              </a:p>
            </p:txBody>
          </p:sp>
        </mc:Fallback>
      </mc:AlternateContent>
      <p:pic>
        <p:nvPicPr>
          <p:cNvPr id="2" name="תמונה 1">
            <a:extLst>
              <a:ext uri="{FF2B5EF4-FFF2-40B4-BE49-F238E27FC236}">
                <a16:creationId xmlns:a16="http://schemas.microsoft.com/office/drawing/2014/main" id="{80671612-7817-F6F1-F75B-3D056B5B67E5}"/>
              </a:ext>
            </a:extLst>
          </p:cNvPr>
          <p:cNvPicPr>
            <a:picLocks noChangeAspect="1"/>
          </p:cNvPicPr>
          <p:nvPr/>
        </p:nvPicPr>
        <p:blipFill>
          <a:blip r:embed="rId4"/>
          <a:stretch>
            <a:fillRect/>
          </a:stretch>
        </p:blipFill>
        <p:spPr>
          <a:xfrm>
            <a:off x="1984916" y="3702204"/>
            <a:ext cx="9277815" cy="4131788"/>
          </a:xfrm>
          <a:prstGeom prst="rect">
            <a:avLst/>
          </a:prstGeom>
        </p:spPr>
      </p:pic>
    </p:spTree>
    <p:extLst>
      <p:ext uri="{BB962C8B-B14F-4D97-AF65-F5344CB8AC3E}">
        <p14:creationId xmlns:p14="http://schemas.microsoft.com/office/powerpoint/2010/main" val="3763204969"/>
      </p:ext>
    </p:extLst>
  </p:cSld>
  <p:clrMapOvr>
    <a:masterClrMapping/>
  </p:clrMapOvr>
</p:sld>
</file>

<file path=ppt/theme/theme1.xml><?xml version="1.0" encoding="utf-8"?>
<a:theme xmlns:a="http://schemas.openxmlformats.org/drawingml/2006/main" name="ערכת נושא של Office 2013 - 2022">
  <a:themeElements>
    <a:clrScheme name="ערכת נושא של 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ערכת נושא של 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ערכת נושא של 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3295</TotalTime>
  <Words>1078</Words>
  <Application>Microsoft Office PowerPoint</Application>
  <PresentationFormat>מותאם אישית</PresentationFormat>
  <Paragraphs>125</Paragraphs>
  <Slides>17</Slides>
  <Notes>17</Notes>
  <HiddenSlides>0</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17</vt:i4>
      </vt:variant>
    </vt:vector>
  </HeadingPairs>
  <TitlesOfParts>
    <vt:vector size="26" baseType="lpstr">
      <vt:lpstr>Times New Roman</vt:lpstr>
      <vt:lpstr>Cambria Math</vt:lpstr>
      <vt:lpstr>Calibri Light</vt:lpstr>
      <vt:lpstr>Symbol</vt:lpstr>
      <vt:lpstr>Arial</vt:lpstr>
      <vt:lpstr>Calibri</vt:lpstr>
      <vt:lpstr>Roboto</vt:lpstr>
      <vt:lpstr>Aptos</vt:lpstr>
      <vt:lpstr>ערכת נושא של Office 2013 - 2022</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amit vinograd</cp:lastModifiedBy>
  <cp:revision>33</cp:revision>
  <dcterms:created xsi:type="dcterms:W3CDTF">2024-09-14T09:18:02Z</dcterms:created>
  <dcterms:modified xsi:type="dcterms:W3CDTF">2024-09-21T13:36:18Z</dcterms:modified>
</cp:coreProperties>
</file>